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485" r:id="rId2"/>
    <p:sldId id="263" r:id="rId3"/>
    <p:sldId id="271" r:id="rId4"/>
    <p:sldId id="280" r:id="rId5"/>
    <p:sldId id="407" r:id="rId6"/>
    <p:sldId id="440" r:id="rId7"/>
    <p:sldId id="443" r:id="rId8"/>
    <p:sldId id="444" r:id="rId9"/>
    <p:sldId id="445" r:id="rId10"/>
    <p:sldId id="442" r:id="rId11"/>
    <p:sldId id="446" r:id="rId12"/>
    <p:sldId id="448" r:id="rId13"/>
    <p:sldId id="449" r:id="rId14"/>
    <p:sldId id="450" r:id="rId15"/>
    <p:sldId id="452" r:id="rId16"/>
    <p:sldId id="454" r:id="rId17"/>
    <p:sldId id="455" r:id="rId18"/>
    <p:sldId id="451" r:id="rId19"/>
    <p:sldId id="453" r:id="rId20"/>
    <p:sldId id="456" r:id="rId21"/>
    <p:sldId id="467" r:id="rId22"/>
    <p:sldId id="457" r:id="rId23"/>
    <p:sldId id="459" r:id="rId24"/>
    <p:sldId id="460" r:id="rId25"/>
    <p:sldId id="461" r:id="rId26"/>
    <p:sldId id="464" r:id="rId27"/>
    <p:sldId id="466"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1"/>
    <p:restoredTop sz="95988"/>
  </p:normalViewPr>
  <p:slideViewPr>
    <p:cSldViewPr snapToGrid="0" snapToObjects="1">
      <p:cViewPr varScale="1">
        <p:scale>
          <a:sx n="77" d="100"/>
          <a:sy n="77" d="100"/>
        </p:scale>
        <p:origin x="28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70543-4A82-7243-8485-BE683AD21B62}"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F361E-8127-C447-9989-EBB43073D888}" type="slidenum">
              <a:rPr lang="en-US" smtClean="0"/>
              <a:t>‹#›</a:t>
            </a:fld>
            <a:endParaRPr lang="en-US"/>
          </a:p>
        </p:txBody>
      </p:sp>
    </p:spTree>
    <p:extLst>
      <p:ext uri="{BB962C8B-B14F-4D97-AF65-F5344CB8AC3E}">
        <p14:creationId xmlns:p14="http://schemas.microsoft.com/office/powerpoint/2010/main" val="1356131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B6828DC-8E9C-3344-9D5B-1A7068CA90A6}"/>
              </a:ext>
            </a:extLst>
          </p:cNvPr>
          <p:cNvSpPr>
            <a:spLocks noGrp="1" noChangeArrowheads="1"/>
          </p:cNvSpPr>
          <p:nvPr>
            <p:ph type="sldNum" sz="quarter" idx="5"/>
          </p:nvPr>
        </p:nvSpPr>
        <p:spPr>
          <a:ln/>
        </p:spPr>
        <p:txBody>
          <a:bodyPr/>
          <a:lstStyle/>
          <a:p>
            <a:fld id="{2CF88081-969C-454E-B672-45134DAE5D43}" type="slidenum">
              <a:rPr lang="en-US" altLang="en-US"/>
              <a:pPr/>
              <a:t>3</a:t>
            </a:fld>
            <a:endParaRPr lang="en-US" altLang="en-US"/>
          </a:p>
        </p:txBody>
      </p:sp>
      <p:sp>
        <p:nvSpPr>
          <p:cNvPr id="43010" name="Rectangle 2">
            <a:extLst>
              <a:ext uri="{FF2B5EF4-FFF2-40B4-BE49-F238E27FC236}">
                <a16:creationId xmlns:a16="http://schemas.microsoft.com/office/drawing/2014/main" id="{D77C7859-2785-EB48-BB5C-DE3C22860952}"/>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CB91AB93-DD2C-C147-8FBF-2E6CA73F9B43}"/>
              </a:ext>
            </a:extLst>
          </p:cNvPr>
          <p:cNvSpPr>
            <a:spLocks noGrp="1" noChangeArrowheads="1"/>
          </p:cNvSpPr>
          <p:nvPr>
            <p:ph type="body" idx="1"/>
          </p:nvPr>
        </p:nvSpPr>
        <p:spPr/>
        <p:txBody>
          <a:bodyPr/>
          <a:lstStyle/>
          <a:p>
            <a:r>
              <a:rPr lang="en-US" altLang="en-US"/>
              <a:t>Mention here that typically not knowing the normalising constant makes evaluating this difficult.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907F3C6-EA44-1640-A08B-B1D7C8D600A7}"/>
              </a:ext>
            </a:extLst>
          </p:cNvPr>
          <p:cNvSpPr>
            <a:spLocks noGrp="1" noChangeArrowheads="1"/>
          </p:cNvSpPr>
          <p:nvPr>
            <p:ph type="sldNum" sz="quarter" idx="5"/>
          </p:nvPr>
        </p:nvSpPr>
        <p:spPr>
          <a:ln/>
        </p:spPr>
        <p:txBody>
          <a:bodyPr/>
          <a:lstStyle/>
          <a:p>
            <a:fld id="{DBA0C7EC-6D61-764A-8D86-85872B6C26E3}" type="slidenum">
              <a:rPr lang="en-US" altLang="en-US"/>
              <a:pPr/>
              <a:t>4</a:t>
            </a:fld>
            <a:endParaRPr lang="en-US" altLang="en-US"/>
          </a:p>
        </p:txBody>
      </p:sp>
      <p:sp>
        <p:nvSpPr>
          <p:cNvPr id="45058" name="Rectangle 2">
            <a:extLst>
              <a:ext uri="{FF2B5EF4-FFF2-40B4-BE49-F238E27FC236}">
                <a16:creationId xmlns:a16="http://schemas.microsoft.com/office/drawing/2014/main" id="{607F6B42-E535-1A4B-B07C-869D6403BB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F57547F5-3E91-394B-AF6B-E7BF77D77338}"/>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59F7-7F8E-0B4C-9DC4-9F0FEC9C1E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4D42F7-C9EE-2244-9821-E505C3E21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71DCA33-531B-CA4E-B48F-7653E59657EA}"/>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513D09E2-B49B-C74E-9391-5A951F836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7FBD1-EC30-6041-BCBC-9FDE4C756954}"/>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643639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B218-ED76-9C4F-B893-AD9B65A8C05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F450BA-A1D2-2E4B-B2E8-872B2BFAD4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727541-BEEA-8742-8083-EE54F4CC97AB}"/>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80818A11-C163-5643-97F0-6871ED7E6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13D69-D608-E94D-872E-EB8D884798C5}"/>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037211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E3D5CE-163D-FC46-B8C4-500DC5FEC2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52D0E0-C520-2F42-9DC9-E1BB5B877B9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56B271-F011-674E-83AC-CAFD44F3C438}"/>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ABF67B88-1AAD-2143-BDEA-ECB5C4C11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D6157-2FF4-AD4C-94A8-E9F40FA6211E}"/>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0992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8245-9892-824D-A1B0-9B92C2693B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77DE6E4-F772-3E40-8DD3-3E5B831E363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A79039-1070-4E46-87E4-481D4F753E4C}"/>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56D4384A-9BCC-7D4A-ADB5-5005B0F6B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2990F-9C71-1243-802F-12F49310E5D2}"/>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154733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FC5F-5993-9848-B131-AC05A863A3D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8AC390E-2793-D14F-A0A0-73DF73F8D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044C79-7AE1-1042-BB2C-BED293B24467}"/>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BD1FB8A1-68D0-F846-A62C-8F2C127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D6F52-4E4D-7A4C-AB0B-E32327FB4349}"/>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376025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5D11-CA82-8847-AFF1-6866DB9628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6145F91-C1B3-CA44-B79D-5E9BE3B86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1916A61-25A5-B14A-95BE-4663C194650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1AEF8F6-5964-CF49-8FE6-196461132A2E}"/>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6" name="Footer Placeholder 5">
            <a:extLst>
              <a:ext uri="{FF2B5EF4-FFF2-40B4-BE49-F238E27FC236}">
                <a16:creationId xmlns:a16="http://schemas.microsoft.com/office/drawing/2014/main" id="{2D9589F4-7D05-154F-A0E9-8CC131B43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153B1-24D7-D54F-9ABE-3B21EAC7B626}"/>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54315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F033-F02E-BB4C-986C-70D811A82CF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A66B35-494D-F34B-A1A2-F44F168A95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8955BB-6E0D-AD44-9797-9652BF1008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3029E2-5DBF-0644-819E-0168D4462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D70813-ACBF-7A42-B298-9891D53D29E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8B4D51-465E-F844-8313-A8C08864B4A5}"/>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8" name="Footer Placeholder 7">
            <a:extLst>
              <a:ext uri="{FF2B5EF4-FFF2-40B4-BE49-F238E27FC236}">
                <a16:creationId xmlns:a16="http://schemas.microsoft.com/office/drawing/2014/main" id="{11BC9D58-F597-B84E-8EB8-3A9013B85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95D791-6C45-C341-A5E8-6F8C429FACC9}"/>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766108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E17D-95DD-A14D-8FCC-0F66FF67808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D4588CC-F372-0341-A57D-F07DA0E0F0DA}"/>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4" name="Footer Placeholder 3">
            <a:extLst>
              <a:ext uri="{FF2B5EF4-FFF2-40B4-BE49-F238E27FC236}">
                <a16:creationId xmlns:a16="http://schemas.microsoft.com/office/drawing/2014/main" id="{2B046F8D-1A4A-9649-84B7-7BEC17D1D1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08F145-EB34-094B-B8FC-B1CFAB10E55D}"/>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97114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5F789-3EE7-F24D-AF54-63DA512241CD}"/>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3" name="Footer Placeholder 2">
            <a:extLst>
              <a:ext uri="{FF2B5EF4-FFF2-40B4-BE49-F238E27FC236}">
                <a16:creationId xmlns:a16="http://schemas.microsoft.com/office/drawing/2014/main" id="{05FB1473-E2E4-234F-9067-F9049696C0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2BB073-D375-E144-B816-21453633BE2C}"/>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1296753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BE78-A4A6-4E40-BBD2-3EA0960B1E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EF89BAC-8CBA-BB46-BDBD-0B22E2B240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38BD1F-61D3-E14F-B466-D914A71AE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8A31E6-D91A-8949-A2DC-95231946006B}"/>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6" name="Footer Placeholder 5">
            <a:extLst>
              <a:ext uri="{FF2B5EF4-FFF2-40B4-BE49-F238E27FC236}">
                <a16:creationId xmlns:a16="http://schemas.microsoft.com/office/drawing/2014/main" id="{E5AFE9DB-3BDE-714A-B2A6-EF9958E87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836A0-89A5-6744-A96E-FB1A1B00BFC3}"/>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34460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6D18-71A5-5641-AD24-06A1CDB070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0CD1274-5259-6940-A337-8C29BBA39C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112CE9-E9F2-134D-BD96-ABA9050F0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B06516-30DF-6847-B6C1-21C0B7118BFD}"/>
              </a:ext>
            </a:extLst>
          </p:cNvPr>
          <p:cNvSpPr>
            <a:spLocks noGrp="1"/>
          </p:cNvSpPr>
          <p:nvPr>
            <p:ph type="dt" sz="half" idx="10"/>
          </p:nvPr>
        </p:nvSpPr>
        <p:spPr/>
        <p:txBody>
          <a:bodyPr/>
          <a:lstStyle/>
          <a:p>
            <a:fld id="{6CEB1F2A-EA9F-524C-877D-8155CF020E85}" type="datetimeFigureOut">
              <a:rPr lang="en-US" smtClean="0"/>
              <a:t>11/11/2022</a:t>
            </a:fld>
            <a:endParaRPr lang="en-US"/>
          </a:p>
        </p:txBody>
      </p:sp>
      <p:sp>
        <p:nvSpPr>
          <p:cNvPr id="6" name="Footer Placeholder 5">
            <a:extLst>
              <a:ext uri="{FF2B5EF4-FFF2-40B4-BE49-F238E27FC236}">
                <a16:creationId xmlns:a16="http://schemas.microsoft.com/office/drawing/2014/main" id="{F59780D4-6FCA-B741-AA3C-2FAFB8C7C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49BA5-24DD-5C46-8A8E-C1EBCFFA8636}"/>
              </a:ext>
            </a:extLst>
          </p:cNvPr>
          <p:cNvSpPr>
            <a:spLocks noGrp="1"/>
          </p:cNvSpPr>
          <p:nvPr>
            <p:ph type="sldNum" sz="quarter" idx="12"/>
          </p:nvPr>
        </p:nvSpPr>
        <p:spPr/>
        <p:txBody>
          <a:bodyPr/>
          <a:lstStyle/>
          <a:p>
            <a:fld id="{8C2B6487-8BA0-CE42-8C54-B6D7A5A78153}" type="slidenum">
              <a:rPr lang="en-US" smtClean="0"/>
              <a:t>‹#›</a:t>
            </a:fld>
            <a:endParaRPr lang="en-US"/>
          </a:p>
        </p:txBody>
      </p:sp>
    </p:spTree>
    <p:extLst>
      <p:ext uri="{BB962C8B-B14F-4D97-AF65-F5344CB8AC3E}">
        <p14:creationId xmlns:p14="http://schemas.microsoft.com/office/powerpoint/2010/main" val="265009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094F2D-6993-4046-803C-87E94D12B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A33B00-4F4A-D645-B442-AE3FCA3EA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EB1F8C-7D1C-754F-B0E3-CBFBF0A5AB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B1F2A-EA9F-524C-877D-8155CF020E85}" type="datetimeFigureOut">
              <a:rPr lang="en-US" smtClean="0"/>
              <a:t>11/11/2022</a:t>
            </a:fld>
            <a:endParaRPr lang="en-US"/>
          </a:p>
        </p:txBody>
      </p:sp>
      <p:sp>
        <p:nvSpPr>
          <p:cNvPr id="5" name="Footer Placeholder 4">
            <a:extLst>
              <a:ext uri="{FF2B5EF4-FFF2-40B4-BE49-F238E27FC236}">
                <a16:creationId xmlns:a16="http://schemas.microsoft.com/office/drawing/2014/main" id="{5536B021-3834-264C-899B-4121DD277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5642E3-FAF7-F147-8CA5-526C4321E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B6487-8BA0-CE42-8C54-B6D7A5A78153}" type="slidenum">
              <a:rPr lang="en-US" smtClean="0"/>
              <a:t>‹#›</a:t>
            </a:fld>
            <a:endParaRPr lang="en-US"/>
          </a:p>
        </p:txBody>
      </p:sp>
    </p:spTree>
    <p:extLst>
      <p:ext uri="{BB962C8B-B14F-4D97-AF65-F5344CB8AC3E}">
        <p14:creationId xmlns:p14="http://schemas.microsoft.com/office/powerpoint/2010/main" val="190039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iyu.chen@ndm.ox.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B3C0-2A10-E041-A0A6-C0AD22883D77}"/>
              </a:ext>
            </a:extLst>
          </p:cNvPr>
          <p:cNvSpPr>
            <a:spLocks noGrp="1"/>
          </p:cNvSpPr>
          <p:nvPr>
            <p:ph type="ctrTitle"/>
          </p:nvPr>
        </p:nvSpPr>
        <p:spPr/>
        <p:txBody>
          <a:bodyPr/>
          <a:lstStyle/>
          <a:p>
            <a:r>
              <a:rPr lang="en-US" dirty="0" err="1"/>
              <a:t>Rstan</a:t>
            </a:r>
            <a:r>
              <a:rPr lang="en-US" dirty="0"/>
              <a:t> introduction*</a:t>
            </a:r>
          </a:p>
        </p:txBody>
      </p:sp>
      <p:sp>
        <p:nvSpPr>
          <p:cNvPr id="3" name="Subtitle 2">
            <a:extLst>
              <a:ext uri="{FF2B5EF4-FFF2-40B4-BE49-F238E27FC236}">
                <a16:creationId xmlns:a16="http://schemas.microsoft.com/office/drawing/2014/main" id="{FA598461-B4DF-F64D-B994-E07760FF9FD8}"/>
              </a:ext>
            </a:extLst>
          </p:cNvPr>
          <p:cNvSpPr>
            <a:spLocks noGrp="1"/>
          </p:cNvSpPr>
          <p:nvPr>
            <p:ph type="subTitle" idx="1"/>
          </p:nvPr>
        </p:nvSpPr>
        <p:spPr/>
        <p:txBody>
          <a:bodyPr>
            <a:normAutofit fontScale="77500" lnSpcReduction="20000"/>
          </a:bodyPr>
          <a:lstStyle/>
          <a:p>
            <a:r>
              <a:rPr lang="en-US" dirty="0" err="1"/>
              <a:t>Siyu</a:t>
            </a:r>
            <a:r>
              <a:rPr lang="en-US" dirty="0"/>
              <a:t> Chen</a:t>
            </a:r>
          </a:p>
          <a:p>
            <a:r>
              <a:rPr lang="en-US" dirty="0"/>
              <a:t>Big Data Institute</a:t>
            </a:r>
          </a:p>
          <a:p>
            <a:r>
              <a:rPr lang="en-US" dirty="0"/>
              <a:t>Nuffield Department of Medicine</a:t>
            </a:r>
          </a:p>
          <a:p>
            <a:r>
              <a:rPr lang="en-US" dirty="0"/>
              <a:t>University of Oxford</a:t>
            </a:r>
          </a:p>
          <a:p>
            <a:r>
              <a:rPr lang="en-US" dirty="0">
                <a:hlinkClick r:id="rId2"/>
              </a:rPr>
              <a:t>siyu.chen@ndm.ox.ac.uk</a:t>
            </a:r>
            <a:endParaRPr lang="en-US" dirty="0"/>
          </a:p>
          <a:p>
            <a:endParaRPr lang="en-US" dirty="0"/>
          </a:p>
        </p:txBody>
      </p:sp>
      <p:sp>
        <p:nvSpPr>
          <p:cNvPr id="4" name="TextBox 3">
            <a:extLst>
              <a:ext uri="{FF2B5EF4-FFF2-40B4-BE49-F238E27FC236}">
                <a16:creationId xmlns:a16="http://schemas.microsoft.com/office/drawing/2014/main" id="{75655DD5-B6DE-8E48-A39F-71BB20850919}"/>
              </a:ext>
            </a:extLst>
          </p:cNvPr>
          <p:cNvSpPr txBox="1"/>
          <p:nvPr/>
        </p:nvSpPr>
        <p:spPr>
          <a:xfrm>
            <a:off x="748937" y="6200503"/>
            <a:ext cx="4741170" cy="369332"/>
          </a:xfrm>
          <a:prstGeom prst="rect">
            <a:avLst/>
          </a:prstGeom>
          <a:noFill/>
        </p:spPr>
        <p:txBody>
          <a:bodyPr wrap="none" rtlCol="0">
            <a:spAutoFit/>
          </a:bodyPr>
          <a:lstStyle/>
          <a:p>
            <a:r>
              <a:rPr lang="en-US" i="1" dirty="0"/>
              <a:t>*Some slides are adapted from Prof. Ben Cooper </a:t>
            </a:r>
          </a:p>
        </p:txBody>
      </p:sp>
    </p:spTree>
    <p:extLst>
      <p:ext uri="{BB962C8B-B14F-4D97-AF65-F5344CB8AC3E}">
        <p14:creationId xmlns:p14="http://schemas.microsoft.com/office/powerpoint/2010/main" val="155491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121B9-5E4C-2440-8CA1-399405B6D565}"/>
              </a:ext>
            </a:extLst>
          </p:cNvPr>
          <p:cNvPicPr>
            <a:picLocks noChangeAspect="1"/>
          </p:cNvPicPr>
          <p:nvPr/>
        </p:nvPicPr>
        <p:blipFill rotWithShape="1">
          <a:blip r:embed="rId2"/>
          <a:srcRect b="15990"/>
          <a:stretch/>
        </p:blipFill>
        <p:spPr>
          <a:xfrm>
            <a:off x="385537" y="810079"/>
            <a:ext cx="2891064" cy="1235929"/>
          </a:xfrm>
          <a:prstGeom prst="rect">
            <a:avLst/>
          </a:prstGeom>
        </p:spPr>
      </p:pic>
      <p:sp>
        <p:nvSpPr>
          <p:cNvPr id="5" name="TextBox 4">
            <a:extLst>
              <a:ext uri="{FF2B5EF4-FFF2-40B4-BE49-F238E27FC236}">
                <a16:creationId xmlns:a16="http://schemas.microsoft.com/office/drawing/2014/main" id="{00F9D364-415A-6B41-8992-4D1B7BC0E698}"/>
              </a:ext>
            </a:extLst>
          </p:cNvPr>
          <p:cNvSpPr txBox="1"/>
          <p:nvPr/>
        </p:nvSpPr>
        <p:spPr>
          <a:xfrm>
            <a:off x="664029" y="409969"/>
            <a:ext cx="2334613" cy="400110"/>
          </a:xfrm>
          <a:prstGeom prst="rect">
            <a:avLst/>
          </a:prstGeom>
          <a:noFill/>
        </p:spPr>
        <p:txBody>
          <a:bodyPr wrap="none" rtlCol="0">
            <a:spAutoFit/>
          </a:bodyPr>
          <a:lstStyle/>
          <a:p>
            <a:r>
              <a:rPr lang="en-US" sz="2000" dirty="0"/>
              <a:t>https://mc-</a:t>
            </a:r>
            <a:r>
              <a:rPr lang="en-US" sz="2000" dirty="0" err="1"/>
              <a:t>stan.org</a:t>
            </a:r>
            <a:r>
              <a:rPr lang="en-US" sz="2000" dirty="0"/>
              <a:t>/</a:t>
            </a:r>
          </a:p>
        </p:txBody>
      </p:sp>
      <p:pic>
        <p:nvPicPr>
          <p:cNvPr id="6" name="Picture 5">
            <a:extLst>
              <a:ext uri="{FF2B5EF4-FFF2-40B4-BE49-F238E27FC236}">
                <a16:creationId xmlns:a16="http://schemas.microsoft.com/office/drawing/2014/main" id="{03D0FF8E-DCC9-2B40-A43D-28930F2FD05D}"/>
              </a:ext>
            </a:extLst>
          </p:cNvPr>
          <p:cNvPicPr>
            <a:picLocks noChangeAspect="1"/>
          </p:cNvPicPr>
          <p:nvPr/>
        </p:nvPicPr>
        <p:blipFill>
          <a:blip r:embed="rId3"/>
          <a:stretch>
            <a:fillRect/>
          </a:stretch>
        </p:blipFill>
        <p:spPr>
          <a:xfrm>
            <a:off x="3155368" y="409969"/>
            <a:ext cx="7955853" cy="4402024"/>
          </a:xfrm>
          <a:prstGeom prst="rect">
            <a:avLst/>
          </a:prstGeom>
        </p:spPr>
      </p:pic>
      <p:sp>
        <p:nvSpPr>
          <p:cNvPr id="7" name="TextBox 6">
            <a:extLst>
              <a:ext uri="{FF2B5EF4-FFF2-40B4-BE49-F238E27FC236}">
                <a16:creationId xmlns:a16="http://schemas.microsoft.com/office/drawing/2014/main" id="{FBF4AD3C-23D5-FA44-8A1E-DA3175ECE42B}"/>
              </a:ext>
            </a:extLst>
          </p:cNvPr>
          <p:cNvSpPr txBox="1"/>
          <p:nvPr/>
        </p:nvSpPr>
        <p:spPr>
          <a:xfrm>
            <a:off x="3276601" y="5399314"/>
            <a:ext cx="6509154" cy="369332"/>
          </a:xfrm>
          <a:prstGeom prst="rect">
            <a:avLst/>
          </a:prstGeom>
          <a:noFill/>
        </p:spPr>
        <p:txBody>
          <a:bodyPr wrap="none" rtlCol="0">
            <a:spAutoFit/>
          </a:bodyPr>
          <a:lstStyle/>
          <a:p>
            <a:r>
              <a:rPr lang="en-US" dirty="0"/>
              <a:t>Interfaces are available for R, Python, shell, MATLAB, Julia and Stata</a:t>
            </a:r>
          </a:p>
        </p:txBody>
      </p:sp>
    </p:spTree>
    <p:extLst>
      <p:ext uri="{BB962C8B-B14F-4D97-AF65-F5344CB8AC3E}">
        <p14:creationId xmlns:p14="http://schemas.microsoft.com/office/powerpoint/2010/main" val="2857156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20955-4001-2247-9864-289D815980F7}"/>
              </a:ext>
            </a:extLst>
          </p:cNvPr>
          <p:cNvSpPr txBox="1"/>
          <p:nvPr/>
        </p:nvSpPr>
        <p:spPr>
          <a:xfrm>
            <a:off x="707571" y="326572"/>
            <a:ext cx="2552045" cy="369332"/>
          </a:xfrm>
          <a:prstGeom prst="rect">
            <a:avLst/>
          </a:prstGeom>
          <a:noFill/>
        </p:spPr>
        <p:txBody>
          <a:bodyPr wrap="none" rtlCol="0">
            <a:spAutoFit/>
          </a:bodyPr>
          <a:lstStyle/>
          <a:p>
            <a:r>
              <a:rPr lang="en-US" dirty="0"/>
              <a:t>Anatomy of a Stan model</a:t>
            </a:r>
          </a:p>
        </p:txBody>
      </p:sp>
      <p:pic>
        <p:nvPicPr>
          <p:cNvPr id="6" name="Picture 5">
            <a:extLst>
              <a:ext uri="{FF2B5EF4-FFF2-40B4-BE49-F238E27FC236}">
                <a16:creationId xmlns:a16="http://schemas.microsoft.com/office/drawing/2014/main" id="{6E562017-ED7D-C243-AF1D-C414780B0856}"/>
              </a:ext>
            </a:extLst>
          </p:cNvPr>
          <p:cNvPicPr>
            <a:picLocks noChangeAspect="1"/>
          </p:cNvPicPr>
          <p:nvPr/>
        </p:nvPicPr>
        <p:blipFill>
          <a:blip r:embed="rId2"/>
          <a:stretch>
            <a:fillRect/>
          </a:stretch>
        </p:blipFill>
        <p:spPr>
          <a:xfrm>
            <a:off x="5636078" y="1338943"/>
            <a:ext cx="4991100" cy="4876800"/>
          </a:xfrm>
          <a:prstGeom prst="rect">
            <a:avLst/>
          </a:prstGeom>
        </p:spPr>
      </p:pic>
      <p:sp>
        <p:nvSpPr>
          <p:cNvPr id="7" name="TextBox 6">
            <a:extLst>
              <a:ext uri="{FF2B5EF4-FFF2-40B4-BE49-F238E27FC236}">
                <a16:creationId xmlns:a16="http://schemas.microsoft.com/office/drawing/2014/main" id="{790D1ABC-A9DF-6C41-AB32-ECE25CAF4040}"/>
              </a:ext>
            </a:extLst>
          </p:cNvPr>
          <p:cNvSpPr txBox="1"/>
          <p:nvPr/>
        </p:nvSpPr>
        <p:spPr>
          <a:xfrm>
            <a:off x="707571" y="1404257"/>
            <a:ext cx="4616328" cy="5078313"/>
          </a:xfrm>
          <a:prstGeom prst="rect">
            <a:avLst/>
          </a:prstGeom>
          <a:noFill/>
        </p:spPr>
        <p:txBody>
          <a:bodyPr wrap="none" rtlCol="0">
            <a:spAutoFit/>
          </a:bodyPr>
          <a:lstStyle/>
          <a:p>
            <a:r>
              <a:rPr lang="en-US"/>
              <a:t>Models in </a:t>
            </a:r>
            <a:r>
              <a:rPr lang="en-US" dirty="0"/>
              <a:t>Stan are written in plain text files</a:t>
            </a:r>
            <a:br>
              <a:rPr lang="en-US" dirty="0"/>
            </a:br>
            <a:r>
              <a:rPr lang="en-US" dirty="0"/>
              <a:t>which are divided into up to 6 program blocks. </a:t>
            </a:r>
            <a:br>
              <a:rPr lang="en-US" dirty="0"/>
            </a:br>
            <a:r>
              <a:rPr lang="en-US" dirty="0"/>
              <a:t>All are optional, but three of these </a:t>
            </a:r>
          </a:p>
          <a:p>
            <a:r>
              <a:rPr lang="en-US" dirty="0"/>
              <a:t>(data, parameters, model) are </a:t>
            </a:r>
            <a:br>
              <a:rPr lang="en-US" dirty="0"/>
            </a:br>
            <a:r>
              <a:rPr lang="en-US" dirty="0"/>
              <a:t>used in most Stan models.</a:t>
            </a:r>
          </a:p>
          <a:p>
            <a:br>
              <a:rPr lang="en-US" dirty="0"/>
            </a:br>
            <a:r>
              <a:rPr lang="en-US" dirty="0"/>
              <a:t>Program blocks in Stan</a:t>
            </a:r>
          </a:p>
          <a:p>
            <a:endParaRPr lang="en-US" dirty="0"/>
          </a:p>
          <a:p>
            <a:pPr marL="342900" indent="-342900">
              <a:buAutoNum type="arabicPeriod"/>
            </a:pPr>
            <a:endParaRPr lang="en-US" dirty="0"/>
          </a:p>
          <a:p>
            <a:pPr marL="342900" indent="-342900">
              <a:buAutoNum type="arabicPeriod"/>
            </a:pPr>
            <a:r>
              <a:rPr lang="en-US" dirty="0"/>
              <a:t>functions</a:t>
            </a:r>
          </a:p>
          <a:p>
            <a:pPr marL="342900" indent="-342900">
              <a:buAutoNum type="arabicPeriod"/>
            </a:pPr>
            <a:r>
              <a:rPr lang="en-US" dirty="0"/>
              <a:t>data</a:t>
            </a:r>
          </a:p>
          <a:p>
            <a:pPr marL="342900" indent="-342900">
              <a:buAutoNum type="arabicPeriod"/>
            </a:pPr>
            <a:r>
              <a:rPr lang="en-US" dirty="0"/>
              <a:t>transformed data </a:t>
            </a:r>
          </a:p>
          <a:p>
            <a:pPr marL="342900" indent="-342900">
              <a:buAutoNum type="arabicPeriod"/>
            </a:pPr>
            <a:r>
              <a:rPr lang="en-US" dirty="0"/>
              <a:t>parameters</a:t>
            </a:r>
          </a:p>
          <a:p>
            <a:pPr marL="342900" indent="-342900">
              <a:buAutoNum type="arabicPeriod"/>
            </a:pPr>
            <a:r>
              <a:rPr lang="en-US" dirty="0"/>
              <a:t>transformed parameters </a:t>
            </a:r>
          </a:p>
          <a:p>
            <a:pPr marL="342900" indent="-342900">
              <a:buAutoNum type="arabicPeriod"/>
            </a:pPr>
            <a:r>
              <a:rPr lang="en-US" dirty="0"/>
              <a:t>model </a:t>
            </a:r>
          </a:p>
          <a:p>
            <a:pPr marL="342900" indent="-342900">
              <a:buAutoNum type="arabicPeriod"/>
            </a:pPr>
            <a:r>
              <a:rPr lang="en-US" dirty="0"/>
              <a:t>generated quantities</a:t>
            </a:r>
            <a:br>
              <a:rPr lang="en-US" dirty="0"/>
            </a:br>
            <a:endParaRPr lang="en-US" dirty="0"/>
          </a:p>
          <a:p>
            <a:r>
              <a:rPr lang="en-US" dirty="0"/>
              <a:t>Program blocks must occur in the order above.</a:t>
            </a:r>
          </a:p>
        </p:txBody>
      </p:sp>
    </p:spTree>
    <p:extLst>
      <p:ext uri="{BB962C8B-B14F-4D97-AF65-F5344CB8AC3E}">
        <p14:creationId xmlns:p14="http://schemas.microsoft.com/office/powerpoint/2010/main" val="132887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20955-4001-2247-9864-289D815980F7}"/>
              </a:ext>
            </a:extLst>
          </p:cNvPr>
          <p:cNvSpPr txBox="1"/>
          <p:nvPr/>
        </p:nvSpPr>
        <p:spPr>
          <a:xfrm>
            <a:off x="707571" y="326572"/>
            <a:ext cx="2552045" cy="369332"/>
          </a:xfrm>
          <a:prstGeom prst="rect">
            <a:avLst/>
          </a:prstGeom>
          <a:noFill/>
        </p:spPr>
        <p:txBody>
          <a:bodyPr wrap="none" rtlCol="0">
            <a:spAutoFit/>
          </a:bodyPr>
          <a:lstStyle/>
          <a:p>
            <a:r>
              <a:rPr lang="en-US" dirty="0">
                <a:solidFill>
                  <a:schemeClr val="tx1">
                    <a:lumMod val="65000"/>
                    <a:lumOff val="35000"/>
                  </a:schemeClr>
                </a:solidFill>
              </a:rPr>
              <a:t>Anatomy of a Stan model</a:t>
            </a:r>
          </a:p>
        </p:txBody>
      </p:sp>
      <p:pic>
        <p:nvPicPr>
          <p:cNvPr id="6" name="Picture 5">
            <a:extLst>
              <a:ext uri="{FF2B5EF4-FFF2-40B4-BE49-F238E27FC236}">
                <a16:creationId xmlns:a16="http://schemas.microsoft.com/office/drawing/2014/main" id="{6E562017-ED7D-C243-AF1D-C414780B0856}"/>
              </a:ext>
            </a:extLst>
          </p:cNvPr>
          <p:cNvPicPr>
            <a:picLocks noChangeAspect="1"/>
          </p:cNvPicPr>
          <p:nvPr/>
        </p:nvPicPr>
        <p:blipFill>
          <a:blip r:embed="rId2"/>
          <a:stretch>
            <a:fillRect/>
          </a:stretch>
        </p:blipFill>
        <p:spPr>
          <a:xfrm>
            <a:off x="6044295" y="1360715"/>
            <a:ext cx="4991100" cy="4876800"/>
          </a:xfrm>
          <a:prstGeom prst="rect">
            <a:avLst/>
          </a:prstGeom>
        </p:spPr>
      </p:pic>
      <p:sp>
        <p:nvSpPr>
          <p:cNvPr id="7" name="TextBox 6">
            <a:extLst>
              <a:ext uri="{FF2B5EF4-FFF2-40B4-BE49-F238E27FC236}">
                <a16:creationId xmlns:a16="http://schemas.microsoft.com/office/drawing/2014/main" id="{790D1ABC-A9DF-6C41-AB32-ECE25CAF4040}"/>
              </a:ext>
            </a:extLst>
          </p:cNvPr>
          <p:cNvSpPr txBox="1"/>
          <p:nvPr/>
        </p:nvSpPr>
        <p:spPr>
          <a:xfrm>
            <a:off x="707570" y="1733648"/>
            <a:ext cx="4500533" cy="923330"/>
          </a:xfrm>
          <a:prstGeom prst="rect">
            <a:avLst/>
          </a:prstGeom>
          <a:noFill/>
        </p:spPr>
        <p:txBody>
          <a:bodyPr wrap="square" rtlCol="0">
            <a:spAutoFit/>
          </a:bodyPr>
          <a:lstStyle/>
          <a:p>
            <a:r>
              <a:rPr lang="en-US" dirty="0">
                <a:solidFill>
                  <a:schemeClr val="accent1"/>
                </a:solidFill>
              </a:rPr>
              <a:t>Data block declares the objects where the </a:t>
            </a:r>
            <a:br>
              <a:rPr lang="en-US" dirty="0">
                <a:solidFill>
                  <a:schemeClr val="accent1"/>
                </a:solidFill>
              </a:rPr>
            </a:br>
            <a:r>
              <a:rPr lang="en-US" dirty="0">
                <a:solidFill>
                  <a:schemeClr val="accent1"/>
                </a:solidFill>
              </a:rPr>
              <a:t>data are stored. The actual data are stored </a:t>
            </a:r>
            <a:br>
              <a:rPr lang="en-US" dirty="0">
                <a:solidFill>
                  <a:schemeClr val="accent1"/>
                </a:solidFill>
              </a:rPr>
            </a:br>
            <a:r>
              <a:rPr lang="en-US" dirty="0">
                <a:solidFill>
                  <a:schemeClr val="accent1"/>
                </a:solidFill>
              </a:rPr>
              <a:t>externally  (in a list if running Stan from R).</a:t>
            </a:r>
          </a:p>
        </p:txBody>
      </p:sp>
      <p:sp>
        <p:nvSpPr>
          <p:cNvPr id="2" name="Left Brace 1">
            <a:extLst>
              <a:ext uri="{FF2B5EF4-FFF2-40B4-BE49-F238E27FC236}">
                <a16:creationId xmlns:a16="http://schemas.microsoft.com/office/drawing/2014/main" id="{754D6853-5335-4248-B254-9380AAAC410E}"/>
              </a:ext>
            </a:extLst>
          </p:cNvPr>
          <p:cNvSpPr/>
          <p:nvPr/>
        </p:nvSpPr>
        <p:spPr>
          <a:xfrm>
            <a:off x="5388746" y="1733648"/>
            <a:ext cx="707254" cy="1357895"/>
          </a:xfrm>
          <a:prstGeom prst="leftBrace">
            <a:avLst>
              <a:gd name="adj1" fmla="val 23764"/>
              <a:gd name="adj2" fmla="val 38993"/>
            </a:avLst>
          </a:prstGeom>
          <a:ln w="38100"/>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7912F68-B4AB-AA4C-AB7B-4D8CCA5AF0A5}"/>
              </a:ext>
            </a:extLst>
          </p:cNvPr>
          <p:cNvSpPr txBox="1"/>
          <p:nvPr/>
        </p:nvSpPr>
        <p:spPr>
          <a:xfrm>
            <a:off x="707570" y="2768654"/>
            <a:ext cx="4767943" cy="3693319"/>
          </a:xfrm>
          <a:prstGeom prst="rect">
            <a:avLst/>
          </a:prstGeom>
          <a:noFill/>
        </p:spPr>
        <p:txBody>
          <a:bodyPr wrap="square" rtlCol="0">
            <a:spAutoFit/>
          </a:bodyPr>
          <a:lstStyle/>
          <a:p>
            <a:r>
              <a:rPr lang="en-GB" dirty="0">
                <a:solidFill>
                  <a:schemeClr val="tx1">
                    <a:lumMod val="50000"/>
                    <a:lumOff val="50000"/>
                  </a:schemeClr>
                </a:solidFill>
              </a:rPr>
              <a:t>Every variable used in a Stan program must have a declared data type. Only values of that type will be assignable to the variable. This follows the convention of programming languages like C++, not the conventions of scripting languages like Python or statistical languages such as R or BUGS.</a:t>
            </a:r>
            <a:br>
              <a:rPr lang="en-GB" dirty="0">
                <a:solidFill>
                  <a:schemeClr val="tx1">
                    <a:lumMod val="50000"/>
                    <a:lumOff val="50000"/>
                  </a:schemeClr>
                </a:solidFill>
              </a:rPr>
            </a:br>
            <a:br>
              <a:rPr lang="en-GB" dirty="0">
                <a:solidFill>
                  <a:schemeClr val="tx1">
                    <a:lumMod val="50000"/>
                    <a:lumOff val="50000"/>
                  </a:schemeClr>
                </a:solidFill>
              </a:rPr>
            </a:br>
            <a:r>
              <a:rPr lang="en-GB" dirty="0">
                <a:solidFill>
                  <a:schemeClr val="tx1">
                    <a:lumMod val="50000"/>
                    <a:lumOff val="50000"/>
                  </a:schemeClr>
                </a:solidFill>
              </a:rPr>
              <a:t>Primitive types: </a:t>
            </a:r>
            <a:r>
              <a:rPr lang="en-GB" dirty="0">
                <a:solidFill>
                  <a:schemeClr val="tx1">
                    <a:lumMod val="50000"/>
                    <a:lumOff val="50000"/>
                  </a:schemeClr>
                </a:solidFill>
                <a:latin typeface="Courier New" panose="02070309020205020404" pitchFamily="49" charset="0"/>
                <a:cs typeface="Courier New" panose="02070309020205020404" pitchFamily="49" charset="0"/>
              </a:rPr>
              <a:t>real</a:t>
            </a:r>
            <a:r>
              <a:rPr lang="en-GB" dirty="0">
                <a:solidFill>
                  <a:schemeClr val="tx1">
                    <a:lumMod val="50000"/>
                    <a:lumOff val="50000"/>
                  </a:schemeClr>
                </a:solidFill>
              </a:rPr>
              <a:t> and </a:t>
            </a:r>
            <a:r>
              <a:rPr lang="en-GB" dirty="0">
                <a:solidFill>
                  <a:schemeClr val="tx1">
                    <a:lumMod val="50000"/>
                    <a:lumOff val="50000"/>
                  </a:schemeClr>
                </a:solidFill>
                <a:latin typeface="Courier New" panose="02070309020205020404" pitchFamily="49" charset="0"/>
                <a:cs typeface="Courier New" panose="02070309020205020404" pitchFamily="49" charset="0"/>
              </a:rPr>
              <a:t>int</a:t>
            </a:r>
          </a:p>
          <a:p>
            <a:r>
              <a:rPr lang="en-GB" dirty="0">
                <a:solidFill>
                  <a:schemeClr val="tx1">
                    <a:lumMod val="50000"/>
                    <a:lumOff val="50000"/>
                  </a:schemeClr>
                </a:solidFill>
              </a:rPr>
              <a:t>Matrix-based types: </a:t>
            </a:r>
            <a:r>
              <a:rPr lang="en-GB" dirty="0">
                <a:solidFill>
                  <a:schemeClr val="tx1">
                    <a:lumMod val="50000"/>
                    <a:lumOff val="50000"/>
                  </a:schemeClr>
                </a:solidFill>
                <a:latin typeface="Courier New" panose="02070309020205020404" pitchFamily="49" charset="0"/>
                <a:cs typeface="Courier New" panose="02070309020205020404" pitchFamily="49" charset="0"/>
              </a:rPr>
              <a:t>vector, </a:t>
            </a:r>
            <a:r>
              <a:rPr lang="en-GB" dirty="0" err="1">
                <a:solidFill>
                  <a:schemeClr val="tx1">
                    <a:lumMod val="50000"/>
                    <a:lumOff val="50000"/>
                  </a:schemeClr>
                </a:solidFill>
                <a:latin typeface="Courier New" panose="02070309020205020404" pitchFamily="49" charset="0"/>
                <a:cs typeface="Courier New" panose="02070309020205020404" pitchFamily="49" charset="0"/>
              </a:rPr>
              <a:t>row_vector</a:t>
            </a:r>
            <a:r>
              <a:rPr lang="en-GB" dirty="0">
                <a:solidFill>
                  <a:schemeClr val="tx1">
                    <a:lumMod val="50000"/>
                    <a:lumOff val="50000"/>
                  </a:schemeClr>
                </a:solidFill>
                <a:latin typeface="Courier New" panose="02070309020205020404" pitchFamily="49" charset="0"/>
                <a:cs typeface="Courier New" panose="02070309020205020404" pitchFamily="49" charset="0"/>
              </a:rPr>
              <a:t> 		   	 matrix </a:t>
            </a:r>
            <a:br>
              <a:rPr lang="en-GB" dirty="0">
                <a:solidFill>
                  <a:schemeClr val="tx1">
                    <a:lumMod val="50000"/>
                    <a:lumOff val="50000"/>
                  </a:schemeClr>
                </a:solidFill>
              </a:rPr>
            </a:br>
            <a:r>
              <a:rPr lang="en-GB" dirty="0">
                <a:solidFill>
                  <a:schemeClr val="tx1">
                    <a:lumMod val="50000"/>
                    <a:lumOff val="50000"/>
                  </a:schemeClr>
                </a:solidFill>
              </a:rPr>
              <a:t>Constraints: </a:t>
            </a:r>
            <a:r>
              <a:rPr lang="en-GB" dirty="0" err="1">
                <a:solidFill>
                  <a:schemeClr val="tx1">
                    <a:lumMod val="50000"/>
                    <a:lumOff val="50000"/>
                  </a:schemeClr>
                </a:solidFill>
              </a:rPr>
              <a:t>eg.</a:t>
            </a:r>
            <a:r>
              <a:rPr lang="en-GB" dirty="0">
                <a:solidFill>
                  <a:schemeClr val="tx1">
                    <a:lumMod val="50000"/>
                    <a:lumOff val="50000"/>
                  </a:schemeClr>
                </a:solidFill>
              </a:rPr>
              <a:t> </a:t>
            </a:r>
          </a:p>
          <a:p>
            <a:r>
              <a:rPr lang="en-GB" dirty="0">
                <a:solidFill>
                  <a:schemeClr val="tx1">
                    <a:lumMod val="50000"/>
                    <a:lumOff val="50000"/>
                  </a:schemeClr>
                </a:solidFill>
                <a:latin typeface="Courier New" panose="02070309020205020404" pitchFamily="49" charset="0"/>
                <a:cs typeface="Courier New" panose="02070309020205020404" pitchFamily="49" charset="0"/>
              </a:rPr>
              <a:t>vector&lt;lower=-1,upper=1&gt;[3] rho;</a:t>
            </a:r>
            <a:endParaRPr lang="en-US" dirty="0">
              <a:solidFill>
                <a:schemeClr val="tx1">
                  <a:lumMod val="50000"/>
                  <a:lumOff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356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20955-4001-2247-9864-289D815980F7}"/>
              </a:ext>
            </a:extLst>
          </p:cNvPr>
          <p:cNvSpPr txBox="1"/>
          <p:nvPr/>
        </p:nvSpPr>
        <p:spPr>
          <a:xfrm>
            <a:off x="707571" y="326572"/>
            <a:ext cx="2552045" cy="369332"/>
          </a:xfrm>
          <a:prstGeom prst="rect">
            <a:avLst/>
          </a:prstGeom>
          <a:noFill/>
        </p:spPr>
        <p:txBody>
          <a:bodyPr wrap="none" rtlCol="0">
            <a:spAutoFit/>
          </a:bodyPr>
          <a:lstStyle/>
          <a:p>
            <a:r>
              <a:rPr lang="en-US" dirty="0">
                <a:solidFill>
                  <a:schemeClr val="tx1">
                    <a:lumMod val="65000"/>
                    <a:lumOff val="35000"/>
                  </a:schemeClr>
                </a:solidFill>
              </a:rPr>
              <a:t>Anatomy of a Stan model</a:t>
            </a:r>
          </a:p>
        </p:txBody>
      </p:sp>
      <p:pic>
        <p:nvPicPr>
          <p:cNvPr id="6" name="Picture 5">
            <a:extLst>
              <a:ext uri="{FF2B5EF4-FFF2-40B4-BE49-F238E27FC236}">
                <a16:creationId xmlns:a16="http://schemas.microsoft.com/office/drawing/2014/main" id="{6E562017-ED7D-C243-AF1D-C414780B0856}"/>
              </a:ext>
            </a:extLst>
          </p:cNvPr>
          <p:cNvPicPr>
            <a:picLocks noChangeAspect="1"/>
          </p:cNvPicPr>
          <p:nvPr/>
        </p:nvPicPr>
        <p:blipFill>
          <a:blip r:embed="rId2"/>
          <a:stretch>
            <a:fillRect/>
          </a:stretch>
        </p:blipFill>
        <p:spPr>
          <a:xfrm>
            <a:off x="6044295" y="1360715"/>
            <a:ext cx="4991100" cy="4876800"/>
          </a:xfrm>
          <a:prstGeom prst="rect">
            <a:avLst/>
          </a:prstGeom>
        </p:spPr>
      </p:pic>
      <p:sp>
        <p:nvSpPr>
          <p:cNvPr id="7" name="TextBox 6">
            <a:extLst>
              <a:ext uri="{FF2B5EF4-FFF2-40B4-BE49-F238E27FC236}">
                <a16:creationId xmlns:a16="http://schemas.microsoft.com/office/drawing/2014/main" id="{790D1ABC-A9DF-6C41-AB32-ECE25CAF4040}"/>
              </a:ext>
            </a:extLst>
          </p:cNvPr>
          <p:cNvSpPr txBox="1"/>
          <p:nvPr/>
        </p:nvSpPr>
        <p:spPr>
          <a:xfrm>
            <a:off x="707570" y="1733648"/>
            <a:ext cx="4500533" cy="923330"/>
          </a:xfrm>
          <a:prstGeom prst="rect">
            <a:avLst/>
          </a:prstGeom>
          <a:noFill/>
        </p:spPr>
        <p:txBody>
          <a:bodyPr wrap="square" rtlCol="0">
            <a:spAutoFit/>
          </a:bodyPr>
          <a:lstStyle/>
          <a:p>
            <a:r>
              <a:rPr lang="en-US" dirty="0">
                <a:solidFill>
                  <a:schemeClr val="bg2">
                    <a:lumMod val="75000"/>
                  </a:schemeClr>
                </a:solidFill>
              </a:rPr>
              <a:t>Data block declares the objects where the </a:t>
            </a:r>
            <a:br>
              <a:rPr lang="en-US" dirty="0">
                <a:solidFill>
                  <a:schemeClr val="bg2">
                    <a:lumMod val="75000"/>
                  </a:schemeClr>
                </a:solidFill>
              </a:rPr>
            </a:br>
            <a:r>
              <a:rPr lang="en-US" dirty="0">
                <a:solidFill>
                  <a:schemeClr val="bg2">
                    <a:lumMod val="75000"/>
                  </a:schemeClr>
                </a:solidFill>
              </a:rPr>
              <a:t>data are stored. The actual data are stored </a:t>
            </a:r>
            <a:br>
              <a:rPr lang="en-US" dirty="0">
                <a:solidFill>
                  <a:schemeClr val="bg2">
                    <a:lumMod val="75000"/>
                  </a:schemeClr>
                </a:solidFill>
              </a:rPr>
            </a:br>
            <a:r>
              <a:rPr lang="en-US" dirty="0">
                <a:solidFill>
                  <a:schemeClr val="bg2">
                    <a:lumMod val="75000"/>
                  </a:schemeClr>
                </a:solidFill>
              </a:rPr>
              <a:t>externally  (in a list if running Stan from R).</a:t>
            </a:r>
          </a:p>
        </p:txBody>
      </p:sp>
      <p:sp>
        <p:nvSpPr>
          <p:cNvPr id="2" name="Left Brace 1">
            <a:extLst>
              <a:ext uri="{FF2B5EF4-FFF2-40B4-BE49-F238E27FC236}">
                <a16:creationId xmlns:a16="http://schemas.microsoft.com/office/drawing/2014/main" id="{754D6853-5335-4248-B254-9380AAAC410E}"/>
              </a:ext>
            </a:extLst>
          </p:cNvPr>
          <p:cNvSpPr/>
          <p:nvPr/>
        </p:nvSpPr>
        <p:spPr>
          <a:xfrm>
            <a:off x="5337041" y="3294993"/>
            <a:ext cx="707254" cy="1466098"/>
          </a:xfrm>
          <a:prstGeom prst="leftBrace">
            <a:avLst>
              <a:gd name="adj1" fmla="val 23764"/>
              <a:gd name="adj2" fmla="val 15176"/>
            </a:avLst>
          </a:prstGeom>
          <a:ln w="38100"/>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07BFDD1-FFC4-6E47-8841-6793A906DCE1}"/>
              </a:ext>
            </a:extLst>
          </p:cNvPr>
          <p:cNvSpPr txBox="1"/>
          <p:nvPr/>
        </p:nvSpPr>
        <p:spPr>
          <a:xfrm>
            <a:off x="707570" y="2771392"/>
            <a:ext cx="4500533" cy="923330"/>
          </a:xfrm>
          <a:prstGeom prst="rect">
            <a:avLst/>
          </a:prstGeom>
          <a:noFill/>
        </p:spPr>
        <p:txBody>
          <a:bodyPr wrap="square" rtlCol="0">
            <a:spAutoFit/>
          </a:bodyPr>
          <a:lstStyle/>
          <a:p>
            <a:r>
              <a:rPr lang="en-US" dirty="0">
                <a:solidFill>
                  <a:schemeClr val="accent1"/>
                </a:solidFill>
              </a:rPr>
              <a:t>The parameters block declares the variables we are sampling (i.e. the things we want to make inferences about). </a:t>
            </a:r>
          </a:p>
        </p:txBody>
      </p:sp>
      <p:sp>
        <p:nvSpPr>
          <p:cNvPr id="9" name="TextBox 8">
            <a:extLst>
              <a:ext uri="{FF2B5EF4-FFF2-40B4-BE49-F238E27FC236}">
                <a16:creationId xmlns:a16="http://schemas.microsoft.com/office/drawing/2014/main" id="{FEEB9CA5-E0E1-9E43-B17F-7978901BD491}"/>
              </a:ext>
            </a:extLst>
          </p:cNvPr>
          <p:cNvSpPr txBox="1"/>
          <p:nvPr/>
        </p:nvSpPr>
        <p:spPr>
          <a:xfrm>
            <a:off x="707570" y="3773885"/>
            <a:ext cx="4767943" cy="1200329"/>
          </a:xfrm>
          <a:prstGeom prst="rect">
            <a:avLst/>
          </a:prstGeom>
          <a:noFill/>
        </p:spPr>
        <p:txBody>
          <a:bodyPr wrap="square" rtlCol="0">
            <a:spAutoFit/>
          </a:bodyPr>
          <a:lstStyle/>
          <a:p>
            <a:r>
              <a:rPr lang="en-GB" dirty="0">
                <a:solidFill>
                  <a:schemeClr val="tx1">
                    <a:lumMod val="50000"/>
                    <a:lumOff val="50000"/>
                  </a:schemeClr>
                </a:solidFill>
              </a:rPr>
              <a:t>Any quantities derived from the variables we define in this block must be declared in the transformed parameters or generated quantities blocks.</a:t>
            </a:r>
            <a:endParaRPr lang="en-US" dirty="0">
              <a:solidFill>
                <a:schemeClr val="tx1">
                  <a:lumMod val="50000"/>
                  <a:lumOff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87025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20955-4001-2247-9864-289D815980F7}"/>
              </a:ext>
            </a:extLst>
          </p:cNvPr>
          <p:cNvSpPr txBox="1"/>
          <p:nvPr/>
        </p:nvSpPr>
        <p:spPr>
          <a:xfrm>
            <a:off x="707571" y="326572"/>
            <a:ext cx="2552045" cy="369332"/>
          </a:xfrm>
          <a:prstGeom prst="rect">
            <a:avLst/>
          </a:prstGeom>
          <a:noFill/>
        </p:spPr>
        <p:txBody>
          <a:bodyPr wrap="none" rtlCol="0">
            <a:spAutoFit/>
          </a:bodyPr>
          <a:lstStyle/>
          <a:p>
            <a:r>
              <a:rPr lang="en-US" dirty="0">
                <a:solidFill>
                  <a:schemeClr val="tx1">
                    <a:lumMod val="65000"/>
                    <a:lumOff val="35000"/>
                  </a:schemeClr>
                </a:solidFill>
              </a:rPr>
              <a:t>Anatomy of a Stan model</a:t>
            </a:r>
          </a:p>
        </p:txBody>
      </p:sp>
      <p:pic>
        <p:nvPicPr>
          <p:cNvPr id="6" name="Picture 5">
            <a:extLst>
              <a:ext uri="{FF2B5EF4-FFF2-40B4-BE49-F238E27FC236}">
                <a16:creationId xmlns:a16="http://schemas.microsoft.com/office/drawing/2014/main" id="{6E562017-ED7D-C243-AF1D-C414780B0856}"/>
              </a:ext>
            </a:extLst>
          </p:cNvPr>
          <p:cNvPicPr>
            <a:picLocks noChangeAspect="1"/>
          </p:cNvPicPr>
          <p:nvPr/>
        </p:nvPicPr>
        <p:blipFill>
          <a:blip r:embed="rId2"/>
          <a:stretch>
            <a:fillRect/>
          </a:stretch>
        </p:blipFill>
        <p:spPr>
          <a:xfrm>
            <a:off x="6044295" y="1360715"/>
            <a:ext cx="4991100" cy="4876800"/>
          </a:xfrm>
          <a:prstGeom prst="rect">
            <a:avLst/>
          </a:prstGeom>
        </p:spPr>
      </p:pic>
      <p:sp>
        <p:nvSpPr>
          <p:cNvPr id="7" name="TextBox 6">
            <a:extLst>
              <a:ext uri="{FF2B5EF4-FFF2-40B4-BE49-F238E27FC236}">
                <a16:creationId xmlns:a16="http://schemas.microsoft.com/office/drawing/2014/main" id="{790D1ABC-A9DF-6C41-AB32-ECE25CAF4040}"/>
              </a:ext>
            </a:extLst>
          </p:cNvPr>
          <p:cNvSpPr txBox="1"/>
          <p:nvPr/>
        </p:nvSpPr>
        <p:spPr>
          <a:xfrm>
            <a:off x="707570" y="1733648"/>
            <a:ext cx="4500533" cy="923330"/>
          </a:xfrm>
          <a:prstGeom prst="rect">
            <a:avLst/>
          </a:prstGeom>
          <a:noFill/>
        </p:spPr>
        <p:txBody>
          <a:bodyPr wrap="square" rtlCol="0">
            <a:spAutoFit/>
          </a:bodyPr>
          <a:lstStyle/>
          <a:p>
            <a:r>
              <a:rPr lang="en-US" dirty="0">
                <a:solidFill>
                  <a:schemeClr val="bg2">
                    <a:lumMod val="75000"/>
                  </a:schemeClr>
                </a:solidFill>
              </a:rPr>
              <a:t>Data block declares the objects where the </a:t>
            </a:r>
            <a:br>
              <a:rPr lang="en-US" dirty="0">
                <a:solidFill>
                  <a:schemeClr val="bg2">
                    <a:lumMod val="75000"/>
                  </a:schemeClr>
                </a:solidFill>
              </a:rPr>
            </a:br>
            <a:r>
              <a:rPr lang="en-US" dirty="0">
                <a:solidFill>
                  <a:schemeClr val="bg2">
                    <a:lumMod val="75000"/>
                  </a:schemeClr>
                </a:solidFill>
              </a:rPr>
              <a:t>data are stored. The actual data are stored </a:t>
            </a:r>
            <a:br>
              <a:rPr lang="en-US" dirty="0">
                <a:solidFill>
                  <a:schemeClr val="bg2">
                    <a:lumMod val="75000"/>
                  </a:schemeClr>
                </a:solidFill>
              </a:rPr>
            </a:br>
            <a:r>
              <a:rPr lang="en-US" dirty="0">
                <a:solidFill>
                  <a:schemeClr val="bg2">
                    <a:lumMod val="75000"/>
                  </a:schemeClr>
                </a:solidFill>
              </a:rPr>
              <a:t>externally  (in a list if running Stan from R).</a:t>
            </a:r>
          </a:p>
        </p:txBody>
      </p:sp>
      <p:sp>
        <p:nvSpPr>
          <p:cNvPr id="2" name="Left Brace 1">
            <a:extLst>
              <a:ext uri="{FF2B5EF4-FFF2-40B4-BE49-F238E27FC236}">
                <a16:creationId xmlns:a16="http://schemas.microsoft.com/office/drawing/2014/main" id="{754D6853-5335-4248-B254-9380AAAC410E}"/>
              </a:ext>
            </a:extLst>
          </p:cNvPr>
          <p:cNvSpPr/>
          <p:nvPr/>
        </p:nvSpPr>
        <p:spPr>
          <a:xfrm>
            <a:off x="5208103" y="4811629"/>
            <a:ext cx="707254" cy="1466098"/>
          </a:xfrm>
          <a:prstGeom prst="leftBrace">
            <a:avLst>
              <a:gd name="adj1" fmla="val 23764"/>
              <a:gd name="adj2" fmla="val 22703"/>
            </a:avLst>
          </a:prstGeom>
          <a:ln w="38100"/>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07BFDD1-FFC4-6E47-8841-6793A906DCE1}"/>
              </a:ext>
            </a:extLst>
          </p:cNvPr>
          <p:cNvSpPr txBox="1"/>
          <p:nvPr/>
        </p:nvSpPr>
        <p:spPr>
          <a:xfrm>
            <a:off x="707570" y="2771392"/>
            <a:ext cx="4500533" cy="923330"/>
          </a:xfrm>
          <a:prstGeom prst="rect">
            <a:avLst/>
          </a:prstGeom>
          <a:noFill/>
        </p:spPr>
        <p:txBody>
          <a:bodyPr wrap="square" rtlCol="0">
            <a:spAutoFit/>
          </a:bodyPr>
          <a:lstStyle/>
          <a:p>
            <a:r>
              <a:rPr lang="en-US" dirty="0">
                <a:solidFill>
                  <a:schemeClr val="bg2">
                    <a:lumMod val="75000"/>
                  </a:schemeClr>
                </a:solidFill>
              </a:rPr>
              <a:t>The parameters block declares the variables we are sampling (i.e. the things we want to make inferences about). </a:t>
            </a:r>
          </a:p>
        </p:txBody>
      </p:sp>
      <p:sp>
        <p:nvSpPr>
          <p:cNvPr id="9" name="TextBox 8">
            <a:extLst>
              <a:ext uri="{FF2B5EF4-FFF2-40B4-BE49-F238E27FC236}">
                <a16:creationId xmlns:a16="http://schemas.microsoft.com/office/drawing/2014/main" id="{FEEB9CA5-E0E1-9E43-B17F-7978901BD491}"/>
              </a:ext>
            </a:extLst>
          </p:cNvPr>
          <p:cNvSpPr txBox="1"/>
          <p:nvPr/>
        </p:nvSpPr>
        <p:spPr>
          <a:xfrm>
            <a:off x="696331" y="4021183"/>
            <a:ext cx="4767943" cy="1200329"/>
          </a:xfrm>
          <a:prstGeom prst="rect">
            <a:avLst/>
          </a:prstGeom>
          <a:noFill/>
        </p:spPr>
        <p:txBody>
          <a:bodyPr wrap="square" rtlCol="0">
            <a:spAutoFit/>
          </a:bodyPr>
          <a:lstStyle/>
          <a:p>
            <a:r>
              <a:rPr lang="en-GB" dirty="0">
                <a:solidFill>
                  <a:schemeClr val="accent1"/>
                </a:solidFill>
              </a:rPr>
              <a:t>The model block consists of optional variable declarations followed by statements. The statements in the model block define the model. and can include probability (sampling notation). </a:t>
            </a:r>
            <a:endParaRPr lang="en-US"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5D2836B4-28FD-B54A-8EAE-CF035099C5F4}"/>
              </a:ext>
            </a:extLst>
          </p:cNvPr>
          <p:cNvSpPr txBox="1"/>
          <p:nvPr/>
        </p:nvSpPr>
        <p:spPr>
          <a:xfrm>
            <a:off x="696332" y="5221512"/>
            <a:ext cx="4767943" cy="923330"/>
          </a:xfrm>
          <a:prstGeom prst="rect">
            <a:avLst/>
          </a:prstGeom>
          <a:noFill/>
        </p:spPr>
        <p:txBody>
          <a:bodyPr wrap="square" rtlCol="0">
            <a:spAutoFit/>
          </a:bodyPr>
          <a:lstStyle/>
          <a:p>
            <a:r>
              <a:rPr lang="en-GB" dirty="0">
                <a:solidFill>
                  <a:schemeClr val="tx1">
                    <a:lumMod val="50000"/>
                    <a:lumOff val="50000"/>
                  </a:schemeClr>
                </a:solidFill>
              </a:rPr>
              <a:t>The variables in the model block are local variables are not written as part of the output.</a:t>
            </a:r>
            <a:br>
              <a:rPr lang="en-GB" dirty="0">
                <a:solidFill>
                  <a:schemeClr val="tx1">
                    <a:lumMod val="50000"/>
                    <a:lumOff val="50000"/>
                  </a:schemeClr>
                </a:solidFill>
              </a:rPr>
            </a:br>
            <a:r>
              <a:rPr lang="en-GB" dirty="0">
                <a:solidFill>
                  <a:schemeClr val="tx1">
                    <a:lumMod val="50000"/>
                    <a:lumOff val="50000"/>
                  </a:schemeClr>
                </a:solidFill>
              </a:rPr>
              <a:t>Constraints are not allowed.</a:t>
            </a:r>
            <a:endParaRPr lang="en-US" dirty="0">
              <a:solidFill>
                <a:schemeClr val="tx1">
                  <a:lumMod val="50000"/>
                  <a:lumOff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2894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20955-4001-2247-9864-289D815980F7}"/>
              </a:ext>
            </a:extLst>
          </p:cNvPr>
          <p:cNvSpPr txBox="1"/>
          <p:nvPr/>
        </p:nvSpPr>
        <p:spPr>
          <a:xfrm>
            <a:off x="707571" y="326572"/>
            <a:ext cx="2552045" cy="369332"/>
          </a:xfrm>
          <a:prstGeom prst="rect">
            <a:avLst/>
          </a:prstGeom>
          <a:noFill/>
        </p:spPr>
        <p:txBody>
          <a:bodyPr wrap="none" rtlCol="0">
            <a:spAutoFit/>
          </a:bodyPr>
          <a:lstStyle/>
          <a:p>
            <a:r>
              <a:rPr lang="en-US" dirty="0">
                <a:solidFill>
                  <a:schemeClr val="tx1">
                    <a:lumMod val="65000"/>
                    <a:lumOff val="35000"/>
                  </a:schemeClr>
                </a:solidFill>
              </a:rPr>
              <a:t>Anatomy of a Stan model</a:t>
            </a:r>
          </a:p>
        </p:txBody>
      </p:sp>
      <p:sp>
        <p:nvSpPr>
          <p:cNvPr id="7" name="TextBox 6">
            <a:extLst>
              <a:ext uri="{FF2B5EF4-FFF2-40B4-BE49-F238E27FC236}">
                <a16:creationId xmlns:a16="http://schemas.microsoft.com/office/drawing/2014/main" id="{790D1ABC-A9DF-6C41-AB32-ECE25CAF4040}"/>
              </a:ext>
            </a:extLst>
          </p:cNvPr>
          <p:cNvSpPr txBox="1"/>
          <p:nvPr/>
        </p:nvSpPr>
        <p:spPr>
          <a:xfrm>
            <a:off x="707570" y="1733648"/>
            <a:ext cx="4500533" cy="369332"/>
          </a:xfrm>
          <a:prstGeom prst="rect">
            <a:avLst/>
          </a:prstGeom>
          <a:noFill/>
        </p:spPr>
        <p:txBody>
          <a:bodyPr wrap="square" rtlCol="0">
            <a:spAutoFit/>
          </a:bodyPr>
          <a:lstStyle/>
          <a:p>
            <a:r>
              <a:rPr lang="en-US" dirty="0">
                <a:solidFill>
                  <a:schemeClr val="accent1"/>
                </a:solidFill>
              </a:rPr>
              <a:t>Many sampling statements are </a:t>
            </a:r>
            <a:r>
              <a:rPr lang="en-US" dirty="0" err="1">
                <a:solidFill>
                  <a:schemeClr val="accent1"/>
                </a:solidFill>
              </a:rPr>
              <a:t>vectorised</a:t>
            </a:r>
            <a:r>
              <a:rPr lang="en-US" dirty="0">
                <a:solidFill>
                  <a:schemeClr val="accent1"/>
                </a:solidFill>
              </a:rPr>
              <a:t> </a:t>
            </a:r>
          </a:p>
        </p:txBody>
      </p:sp>
      <p:sp>
        <p:nvSpPr>
          <p:cNvPr id="5" name="TextBox 4">
            <a:extLst>
              <a:ext uri="{FF2B5EF4-FFF2-40B4-BE49-F238E27FC236}">
                <a16:creationId xmlns:a16="http://schemas.microsoft.com/office/drawing/2014/main" id="{72AF7F6C-C575-3444-8ED8-C6ECBBEB0855}"/>
              </a:ext>
            </a:extLst>
          </p:cNvPr>
          <p:cNvSpPr txBox="1"/>
          <p:nvPr/>
        </p:nvSpPr>
        <p:spPr>
          <a:xfrm>
            <a:off x="6474373" y="1918314"/>
            <a:ext cx="5010057" cy="3693319"/>
          </a:xfrm>
          <a:prstGeom prst="rect">
            <a:avLst/>
          </a:prstGeom>
          <a:solidFill>
            <a:schemeClr val="bg1">
              <a:lumMod val="95000"/>
            </a:schemeClr>
          </a:solidFill>
        </p:spPr>
        <p:txBody>
          <a:bodyPr wrap="square" rtlCol="0">
            <a:spAutoFit/>
          </a:bodyPr>
          <a:lstStyle/>
          <a:p>
            <a:pPr fontAlgn="base"/>
            <a:r>
              <a:rPr lang="en-GB" dirty="0">
                <a:latin typeface="Courier New" panose="02070309020205020404" pitchFamily="49" charset="0"/>
                <a:cs typeface="Courier New" panose="02070309020205020404" pitchFamily="49" charset="0"/>
              </a:rPr>
              <a:t>parameters {</a:t>
            </a:r>
          </a:p>
          <a:p>
            <a:pPr fontAlgn="base"/>
            <a:r>
              <a:rPr lang="en-GB" dirty="0">
                <a:latin typeface="Courier New" panose="02070309020205020404" pitchFamily="49" charset="0"/>
                <a:cs typeface="Courier New" panose="02070309020205020404" pitchFamily="49" charset="0"/>
              </a:rPr>
              <a:t> real mu[N];</a:t>
            </a:r>
          </a:p>
          <a:p>
            <a:pPr fontAlgn="base"/>
            <a:r>
              <a:rPr lang="en-GB" dirty="0">
                <a:latin typeface="Courier New" panose="02070309020205020404" pitchFamily="49" charset="0"/>
                <a:cs typeface="Courier New" panose="02070309020205020404" pitchFamily="49" charset="0"/>
              </a:rPr>
              <a:t> real&lt;lower=0&gt; sigma[N];</a:t>
            </a:r>
          </a:p>
          <a:p>
            <a:pPr fontAlgn="base"/>
            <a:r>
              <a:rPr lang="en-GB" dirty="0">
                <a:latin typeface="Courier New" panose="02070309020205020404" pitchFamily="49" charset="0"/>
                <a:cs typeface="Courier New" panose="02070309020205020404" pitchFamily="49" charset="0"/>
              </a:rPr>
              <a:t>}</a:t>
            </a:r>
          </a:p>
          <a:p>
            <a:pPr fontAlgn="base"/>
            <a:r>
              <a:rPr lang="en-GB" dirty="0">
                <a:latin typeface="Courier New" panose="02070309020205020404" pitchFamily="49" charset="0"/>
                <a:cs typeface="Courier New" panose="02070309020205020404" pitchFamily="49" charset="0"/>
              </a:rPr>
              <a:t>model {</a:t>
            </a:r>
          </a:p>
          <a:p>
            <a:pPr fontAlgn="base"/>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Unvectorised</a:t>
            </a:r>
            <a:r>
              <a:rPr lang="en-GB" dirty="0">
                <a:latin typeface="Courier New" panose="02070309020205020404" pitchFamily="49" charset="0"/>
                <a:cs typeface="Courier New" panose="02070309020205020404" pitchFamily="49" charset="0"/>
              </a:rPr>
              <a:t> version</a:t>
            </a:r>
          </a:p>
          <a:p>
            <a:pPr fontAlgn="base"/>
            <a:r>
              <a:rPr lang="en-GB" dirty="0">
                <a:latin typeface="Courier New" panose="02070309020205020404" pitchFamily="49" charset="0"/>
                <a:cs typeface="Courier New" panose="02070309020205020404" pitchFamily="49" charset="0"/>
              </a:rPr>
              <a:t> // for (n in 1:N)</a:t>
            </a:r>
          </a:p>
          <a:p>
            <a:pPr fontAlgn="base"/>
            <a:r>
              <a:rPr lang="en-GB" dirty="0">
                <a:latin typeface="Courier New" panose="02070309020205020404" pitchFamily="49" charset="0"/>
                <a:cs typeface="Courier New" panose="02070309020205020404" pitchFamily="49" charset="0"/>
              </a:rPr>
              <a:t> // y[n] ~ normal(mu[n], sigma[n]);</a:t>
            </a:r>
          </a:p>
          <a:p>
            <a:pPr fontAlgn="base"/>
            <a:endParaRPr lang="en-GB" dirty="0">
              <a:latin typeface="Courier New" panose="02070309020205020404" pitchFamily="49" charset="0"/>
              <a:cs typeface="Courier New" panose="02070309020205020404" pitchFamily="49" charset="0"/>
            </a:endParaRPr>
          </a:p>
          <a:p>
            <a:pPr fontAlgn="base"/>
            <a:r>
              <a:rPr lang="en-GB" dirty="0">
                <a:latin typeface="Courier New" panose="02070309020205020404" pitchFamily="49" charset="0"/>
                <a:cs typeface="Courier New" panose="02070309020205020404" pitchFamily="49" charset="0"/>
              </a:rPr>
              <a:t> // Vectorized version</a:t>
            </a:r>
          </a:p>
          <a:p>
            <a:pPr fontAlgn="base"/>
            <a:r>
              <a:rPr lang="en-GB" dirty="0">
                <a:latin typeface="Courier New" panose="02070309020205020404" pitchFamily="49" charset="0"/>
                <a:cs typeface="Courier New" panose="02070309020205020404" pitchFamily="49" charset="0"/>
              </a:rPr>
              <a:t> y ~ normal(mu, sigma); </a:t>
            </a:r>
          </a:p>
          <a:p>
            <a:pPr fontAlgn="base"/>
            <a:r>
              <a:rPr lang="en-GB" dirty="0">
                <a:latin typeface="Courier New" panose="02070309020205020404" pitchFamily="49" charset="0"/>
                <a:cs typeface="Courier New" panose="02070309020205020404" pitchFamily="49" charset="0"/>
              </a:rPr>
              <a:t>}</a:t>
            </a:r>
          </a:p>
          <a:p>
            <a:endParaRPr lang="en-US" dirty="0"/>
          </a:p>
        </p:txBody>
      </p:sp>
      <p:sp>
        <p:nvSpPr>
          <p:cNvPr id="8" name="TextBox 7">
            <a:extLst>
              <a:ext uri="{FF2B5EF4-FFF2-40B4-BE49-F238E27FC236}">
                <a16:creationId xmlns:a16="http://schemas.microsoft.com/office/drawing/2014/main" id="{6BF9328F-317F-6D47-9F32-7031CE30C556}"/>
              </a:ext>
            </a:extLst>
          </p:cNvPr>
          <p:cNvSpPr txBox="1"/>
          <p:nvPr/>
        </p:nvSpPr>
        <p:spPr>
          <a:xfrm>
            <a:off x="4114800" y="6258910"/>
            <a:ext cx="8090933" cy="369332"/>
          </a:xfrm>
          <a:prstGeom prst="rect">
            <a:avLst/>
          </a:prstGeom>
          <a:noFill/>
        </p:spPr>
        <p:txBody>
          <a:bodyPr wrap="none" rtlCol="0">
            <a:spAutoFit/>
          </a:bodyPr>
          <a:lstStyle/>
          <a:p>
            <a:r>
              <a:rPr lang="en-US" dirty="0">
                <a:solidFill>
                  <a:schemeClr val="tx1">
                    <a:lumMod val="50000"/>
                    <a:lumOff val="50000"/>
                  </a:schemeClr>
                </a:solidFill>
              </a:rPr>
              <a:t>Example from https://</a:t>
            </a:r>
            <a:r>
              <a:rPr lang="en-US" dirty="0" err="1">
                <a:solidFill>
                  <a:schemeClr val="tx1">
                    <a:lumMod val="50000"/>
                    <a:lumOff val="50000"/>
                  </a:schemeClr>
                </a:solidFill>
              </a:rPr>
              <a:t>www.r-bloggers.com</a:t>
            </a:r>
            <a:r>
              <a:rPr lang="en-US" dirty="0">
                <a:solidFill>
                  <a:schemeClr val="tx1">
                    <a:lumMod val="50000"/>
                    <a:lumOff val="50000"/>
                  </a:schemeClr>
                </a:solidFill>
              </a:rPr>
              <a:t>/2019/01/an-introduction-to-stan-with-r/</a:t>
            </a:r>
          </a:p>
        </p:txBody>
      </p:sp>
    </p:spTree>
    <p:extLst>
      <p:ext uri="{BB962C8B-B14F-4D97-AF65-F5344CB8AC3E}">
        <p14:creationId xmlns:p14="http://schemas.microsoft.com/office/powerpoint/2010/main" val="266744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5AF9FF-A70D-C449-81F7-10820D239467}"/>
              </a:ext>
            </a:extLst>
          </p:cNvPr>
          <p:cNvPicPr>
            <a:picLocks noChangeAspect="1"/>
          </p:cNvPicPr>
          <p:nvPr/>
        </p:nvPicPr>
        <p:blipFill>
          <a:blip r:embed="rId2"/>
          <a:stretch>
            <a:fillRect/>
          </a:stretch>
        </p:blipFill>
        <p:spPr>
          <a:xfrm>
            <a:off x="992343" y="1930088"/>
            <a:ext cx="2442835" cy="4505347"/>
          </a:xfrm>
          <a:prstGeom prst="rect">
            <a:avLst/>
          </a:prstGeom>
        </p:spPr>
      </p:pic>
      <p:pic>
        <p:nvPicPr>
          <p:cNvPr id="6" name="Picture 5">
            <a:extLst>
              <a:ext uri="{FF2B5EF4-FFF2-40B4-BE49-F238E27FC236}">
                <a16:creationId xmlns:a16="http://schemas.microsoft.com/office/drawing/2014/main" id="{FCC16A3F-E70B-0745-8B71-E18AD03B47B1}"/>
              </a:ext>
            </a:extLst>
          </p:cNvPr>
          <p:cNvPicPr>
            <a:picLocks noChangeAspect="1"/>
          </p:cNvPicPr>
          <p:nvPr/>
        </p:nvPicPr>
        <p:blipFill>
          <a:blip r:embed="rId3"/>
          <a:stretch>
            <a:fillRect/>
          </a:stretch>
        </p:blipFill>
        <p:spPr>
          <a:xfrm>
            <a:off x="4145883" y="1930088"/>
            <a:ext cx="4610941" cy="4505347"/>
          </a:xfrm>
          <a:prstGeom prst="rect">
            <a:avLst/>
          </a:prstGeom>
        </p:spPr>
      </p:pic>
      <p:sp>
        <p:nvSpPr>
          <p:cNvPr id="7" name="TextBox 6">
            <a:extLst>
              <a:ext uri="{FF2B5EF4-FFF2-40B4-BE49-F238E27FC236}">
                <a16:creationId xmlns:a16="http://schemas.microsoft.com/office/drawing/2014/main" id="{CB9E2174-07FE-1C42-9871-CF54C6C0B96F}"/>
              </a:ext>
            </a:extLst>
          </p:cNvPr>
          <p:cNvSpPr txBox="1"/>
          <p:nvPr/>
        </p:nvSpPr>
        <p:spPr>
          <a:xfrm>
            <a:off x="717092" y="422565"/>
            <a:ext cx="6224003" cy="923330"/>
          </a:xfrm>
          <a:prstGeom prst="rect">
            <a:avLst/>
          </a:prstGeom>
          <a:noFill/>
        </p:spPr>
        <p:txBody>
          <a:bodyPr wrap="square" rtlCol="0">
            <a:spAutoFit/>
          </a:bodyPr>
          <a:lstStyle/>
          <a:p>
            <a:r>
              <a:rPr lang="en-US" dirty="0">
                <a:solidFill>
                  <a:schemeClr val="accent1"/>
                </a:solidFill>
              </a:rPr>
              <a:t>If calling Stan from R typically we create the Stan program in a separate text file. This can be created in </a:t>
            </a:r>
            <a:r>
              <a:rPr lang="en-US" dirty="0" err="1">
                <a:solidFill>
                  <a:schemeClr val="accent1"/>
                </a:solidFill>
              </a:rPr>
              <a:t>Rstudio</a:t>
            </a:r>
            <a:r>
              <a:rPr lang="en-US" dirty="0">
                <a:solidFill>
                  <a:schemeClr val="accent1"/>
                </a:solidFill>
              </a:rPr>
              <a:t> by choosing “Stan file” from the “New File Menu” </a:t>
            </a:r>
          </a:p>
        </p:txBody>
      </p:sp>
    </p:spTree>
    <p:extLst>
      <p:ext uri="{BB962C8B-B14F-4D97-AF65-F5344CB8AC3E}">
        <p14:creationId xmlns:p14="http://schemas.microsoft.com/office/powerpoint/2010/main" val="3314744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5AF9FF-A70D-C449-81F7-10820D239467}"/>
              </a:ext>
            </a:extLst>
          </p:cNvPr>
          <p:cNvPicPr>
            <a:picLocks noChangeAspect="1"/>
          </p:cNvPicPr>
          <p:nvPr/>
        </p:nvPicPr>
        <p:blipFill>
          <a:blip r:embed="rId2"/>
          <a:stretch>
            <a:fillRect/>
          </a:stretch>
        </p:blipFill>
        <p:spPr>
          <a:xfrm>
            <a:off x="992343" y="1930088"/>
            <a:ext cx="2442835" cy="4505347"/>
          </a:xfrm>
          <a:prstGeom prst="rect">
            <a:avLst/>
          </a:prstGeom>
        </p:spPr>
      </p:pic>
      <p:pic>
        <p:nvPicPr>
          <p:cNvPr id="6" name="Picture 5">
            <a:extLst>
              <a:ext uri="{FF2B5EF4-FFF2-40B4-BE49-F238E27FC236}">
                <a16:creationId xmlns:a16="http://schemas.microsoft.com/office/drawing/2014/main" id="{FCC16A3F-E70B-0745-8B71-E18AD03B47B1}"/>
              </a:ext>
            </a:extLst>
          </p:cNvPr>
          <p:cNvPicPr>
            <a:picLocks noChangeAspect="1"/>
          </p:cNvPicPr>
          <p:nvPr/>
        </p:nvPicPr>
        <p:blipFill>
          <a:blip r:embed="rId3"/>
          <a:stretch>
            <a:fillRect/>
          </a:stretch>
        </p:blipFill>
        <p:spPr>
          <a:xfrm>
            <a:off x="4145883" y="1930088"/>
            <a:ext cx="4610941" cy="4505347"/>
          </a:xfrm>
          <a:prstGeom prst="rect">
            <a:avLst/>
          </a:prstGeom>
        </p:spPr>
      </p:pic>
      <p:sp>
        <p:nvSpPr>
          <p:cNvPr id="7" name="TextBox 6">
            <a:extLst>
              <a:ext uri="{FF2B5EF4-FFF2-40B4-BE49-F238E27FC236}">
                <a16:creationId xmlns:a16="http://schemas.microsoft.com/office/drawing/2014/main" id="{CB9E2174-07FE-1C42-9871-CF54C6C0B96F}"/>
              </a:ext>
            </a:extLst>
          </p:cNvPr>
          <p:cNvSpPr txBox="1"/>
          <p:nvPr/>
        </p:nvSpPr>
        <p:spPr>
          <a:xfrm>
            <a:off x="8896865" y="5427054"/>
            <a:ext cx="2668659" cy="923330"/>
          </a:xfrm>
          <a:prstGeom prst="rect">
            <a:avLst/>
          </a:prstGeom>
          <a:noFill/>
        </p:spPr>
        <p:txBody>
          <a:bodyPr wrap="square" rtlCol="0">
            <a:spAutoFit/>
          </a:bodyPr>
          <a:lstStyle/>
          <a:p>
            <a:r>
              <a:rPr lang="en-US" dirty="0">
                <a:solidFill>
                  <a:schemeClr val="accent1"/>
                </a:solidFill>
              </a:rPr>
              <a:t>There should be a blank line at the end of the text file defining a Stan model</a:t>
            </a:r>
          </a:p>
        </p:txBody>
      </p:sp>
      <p:cxnSp>
        <p:nvCxnSpPr>
          <p:cNvPr id="3" name="Straight Arrow Connector 2">
            <a:extLst>
              <a:ext uri="{FF2B5EF4-FFF2-40B4-BE49-F238E27FC236}">
                <a16:creationId xmlns:a16="http://schemas.microsoft.com/office/drawing/2014/main" id="{FEA6F970-ADD3-4945-A41C-AF3217B233F2}"/>
              </a:ext>
            </a:extLst>
          </p:cNvPr>
          <p:cNvCxnSpPr/>
          <p:nvPr/>
        </p:nvCxnSpPr>
        <p:spPr>
          <a:xfrm flipH="1">
            <a:off x="7611762" y="6215449"/>
            <a:ext cx="1285103" cy="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5881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1C8131-3469-5643-8D4C-FA03DEB50E68}"/>
              </a:ext>
            </a:extLst>
          </p:cNvPr>
          <p:cNvSpPr txBox="1"/>
          <p:nvPr/>
        </p:nvSpPr>
        <p:spPr>
          <a:xfrm>
            <a:off x="355736" y="295041"/>
            <a:ext cx="3783921" cy="369332"/>
          </a:xfrm>
          <a:prstGeom prst="rect">
            <a:avLst/>
          </a:prstGeom>
          <a:noFill/>
        </p:spPr>
        <p:txBody>
          <a:bodyPr wrap="none" rtlCol="0">
            <a:spAutoFit/>
          </a:bodyPr>
          <a:lstStyle/>
          <a:p>
            <a:r>
              <a:rPr lang="en-US" dirty="0">
                <a:solidFill>
                  <a:schemeClr val="tx1">
                    <a:lumMod val="65000"/>
                    <a:lumOff val="35000"/>
                  </a:schemeClr>
                </a:solidFill>
              </a:rPr>
              <a:t>Example: running a Stan model from R</a:t>
            </a:r>
          </a:p>
        </p:txBody>
      </p:sp>
      <p:sp>
        <p:nvSpPr>
          <p:cNvPr id="6" name="TextBox 5">
            <a:extLst>
              <a:ext uri="{FF2B5EF4-FFF2-40B4-BE49-F238E27FC236}">
                <a16:creationId xmlns:a16="http://schemas.microsoft.com/office/drawing/2014/main" id="{B0BF43ED-34A8-BD4B-B1AF-0AA39CABA41D}"/>
              </a:ext>
            </a:extLst>
          </p:cNvPr>
          <p:cNvSpPr txBox="1"/>
          <p:nvPr/>
        </p:nvSpPr>
        <p:spPr>
          <a:xfrm>
            <a:off x="400141" y="826108"/>
            <a:ext cx="11029859" cy="1200329"/>
          </a:xfrm>
          <a:prstGeom prst="rect">
            <a:avLst/>
          </a:prstGeom>
          <a:noFill/>
        </p:spPr>
        <p:txBody>
          <a:bodyPr wrap="square" rtlCol="0">
            <a:spAutoFit/>
          </a:bodyPr>
          <a:lstStyle/>
          <a:p>
            <a:r>
              <a:rPr lang="en-US" sz="2400" dirty="0"/>
              <a:t>Toy problem: suppose you observe 20 coin flips from a potentially unfair coin.  Suppose you have a uniform prior for the probability of heads.  Obtain the posterior for this probability after seeing the coin flip data using Stan.</a:t>
            </a:r>
          </a:p>
        </p:txBody>
      </p:sp>
      <p:sp>
        <p:nvSpPr>
          <p:cNvPr id="8" name="TextBox 7">
            <a:extLst>
              <a:ext uri="{FF2B5EF4-FFF2-40B4-BE49-F238E27FC236}">
                <a16:creationId xmlns:a16="http://schemas.microsoft.com/office/drawing/2014/main" id="{B5E3C6FC-6F07-7E42-8C43-766539C5506F}"/>
              </a:ext>
            </a:extLst>
          </p:cNvPr>
          <p:cNvSpPr txBox="1"/>
          <p:nvPr/>
        </p:nvSpPr>
        <p:spPr>
          <a:xfrm>
            <a:off x="5452526" y="6321972"/>
            <a:ext cx="6739474" cy="369332"/>
          </a:xfrm>
          <a:prstGeom prst="rect">
            <a:avLst/>
          </a:prstGeom>
          <a:noFill/>
        </p:spPr>
        <p:txBody>
          <a:bodyPr wrap="none" rtlCol="0">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www.r-bloggers.com</a:t>
            </a:r>
            <a:r>
              <a:rPr lang="en-US" dirty="0">
                <a:solidFill>
                  <a:schemeClr val="tx1">
                    <a:lumMod val="50000"/>
                    <a:lumOff val="50000"/>
                  </a:schemeClr>
                </a:solidFill>
              </a:rPr>
              <a:t>/2019/01/an-introduction-to-stan-with-r/</a:t>
            </a:r>
          </a:p>
        </p:txBody>
      </p:sp>
      <p:pic>
        <p:nvPicPr>
          <p:cNvPr id="9" name="Picture 8">
            <a:extLst>
              <a:ext uri="{FF2B5EF4-FFF2-40B4-BE49-F238E27FC236}">
                <a16:creationId xmlns:a16="http://schemas.microsoft.com/office/drawing/2014/main" id="{135B2615-1D24-9847-AEE8-BB5547B2E3D9}"/>
              </a:ext>
            </a:extLst>
          </p:cNvPr>
          <p:cNvPicPr>
            <a:picLocks noChangeAspect="1"/>
          </p:cNvPicPr>
          <p:nvPr/>
        </p:nvPicPr>
        <p:blipFill rotWithShape="1">
          <a:blip r:embed="rId2"/>
          <a:srcRect b="45318"/>
          <a:stretch/>
        </p:blipFill>
        <p:spPr>
          <a:xfrm>
            <a:off x="355736" y="2372838"/>
            <a:ext cx="6293972" cy="3255452"/>
          </a:xfrm>
          <a:prstGeom prst="rect">
            <a:avLst/>
          </a:prstGeom>
        </p:spPr>
      </p:pic>
      <p:pic>
        <p:nvPicPr>
          <p:cNvPr id="10" name="Picture 9">
            <a:extLst>
              <a:ext uri="{FF2B5EF4-FFF2-40B4-BE49-F238E27FC236}">
                <a16:creationId xmlns:a16="http://schemas.microsoft.com/office/drawing/2014/main" id="{68B51E69-7DC1-5044-9871-C93C6E5AEA78}"/>
              </a:ext>
            </a:extLst>
          </p:cNvPr>
          <p:cNvPicPr>
            <a:picLocks noChangeAspect="1"/>
          </p:cNvPicPr>
          <p:nvPr/>
        </p:nvPicPr>
        <p:blipFill rotWithShape="1">
          <a:blip r:embed="rId2"/>
          <a:srcRect t="54775" b="3624"/>
          <a:stretch/>
        </p:blipFill>
        <p:spPr>
          <a:xfrm>
            <a:off x="6082812" y="2490952"/>
            <a:ext cx="5478901" cy="2155946"/>
          </a:xfrm>
          <a:prstGeom prst="rect">
            <a:avLst/>
          </a:prstGeom>
        </p:spPr>
      </p:pic>
    </p:spTree>
    <p:extLst>
      <p:ext uri="{BB962C8B-B14F-4D97-AF65-F5344CB8AC3E}">
        <p14:creationId xmlns:p14="http://schemas.microsoft.com/office/powerpoint/2010/main" val="418358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1C8131-3469-5643-8D4C-FA03DEB50E68}"/>
              </a:ext>
            </a:extLst>
          </p:cNvPr>
          <p:cNvSpPr txBox="1"/>
          <p:nvPr/>
        </p:nvSpPr>
        <p:spPr>
          <a:xfrm>
            <a:off x="628744" y="295041"/>
            <a:ext cx="3783921" cy="369332"/>
          </a:xfrm>
          <a:prstGeom prst="rect">
            <a:avLst/>
          </a:prstGeom>
          <a:noFill/>
        </p:spPr>
        <p:txBody>
          <a:bodyPr wrap="none" rtlCol="0">
            <a:spAutoFit/>
          </a:bodyPr>
          <a:lstStyle/>
          <a:p>
            <a:r>
              <a:rPr lang="en-US" dirty="0">
                <a:solidFill>
                  <a:schemeClr val="tx1">
                    <a:lumMod val="65000"/>
                    <a:lumOff val="35000"/>
                  </a:schemeClr>
                </a:solidFill>
              </a:rPr>
              <a:t>Example: running a Stan model from R</a:t>
            </a:r>
          </a:p>
        </p:txBody>
      </p:sp>
      <p:sp>
        <p:nvSpPr>
          <p:cNvPr id="6" name="TextBox 5">
            <a:extLst>
              <a:ext uri="{FF2B5EF4-FFF2-40B4-BE49-F238E27FC236}">
                <a16:creationId xmlns:a16="http://schemas.microsoft.com/office/drawing/2014/main" id="{B0BF43ED-34A8-BD4B-B1AF-0AA39CABA41D}"/>
              </a:ext>
            </a:extLst>
          </p:cNvPr>
          <p:cNvSpPr txBox="1"/>
          <p:nvPr/>
        </p:nvSpPr>
        <p:spPr>
          <a:xfrm>
            <a:off x="400141" y="826108"/>
            <a:ext cx="11029859" cy="1200329"/>
          </a:xfrm>
          <a:prstGeom prst="rect">
            <a:avLst/>
          </a:prstGeom>
          <a:noFill/>
        </p:spPr>
        <p:txBody>
          <a:bodyPr wrap="square" rtlCol="0">
            <a:spAutoFit/>
          </a:bodyPr>
          <a:lstStyle/>
          <a:p>
            <a:r>
              <a:rPr lang="en-US" sz="2400" dirty="0"/>
              <a:t>Toy problem: suppose you observe 20 coin flips from a potentially unfair coin.  Suppose you have a uniform prior for the probability of heads.  Obtain the posterior for this probability after seeing the coin flip data using Stan.</a:t>
            </a:r>
          </a:p>
        </p:txBody>
      </p:sp>
      <p:pic>
        <p:nvPicPr>
          <p:cNvPr id="9" name="Picture 8">
            <a:extLst>
              <a:ext uri="{FF2B5EF4-FFF2-40B4-BE49-F238E27FC236}">
                <a16:creationId xmlns:a16="http://schemas.microsoft.com/office/drawing/2014/main" id="{135B2615-1D24-9847-AEE8-BB5547B2E3D9}"/>
              </a:ext>
            </a:extLst>
          </p:cNvPr>
          <p:cNvPicPr>
            <a:picLocks noChangeAspect="1"/>
          </p:cNvPicPr>
          <p:nvPr/>
        </p:nvPicPr>
        <p:blipFill rotWithShape="1">
          <a:blip r:embed="rId2"/>
          <a:srcRect b="7227"/>
          <a:stretch/>
        </p:blipFill>
        <p:spPr>
          <a:xfrm>
            <a:off x="400141" y="2188172"/>
            <a:ext cx="4013183" cy="3521676"/>
          </a:xfrm>
          <a:prstGeom prst="rect">
            <a:avLst/>
          </a:prstGeom>
        </p:spPr>
      </p:pic>
      <p:sp>
        <p:nvSpPr>
          <p:cNvPr id="7" name="TextBox 6">
            <a:extLst>
              <a:ext uri="{FF2B5EF4-FFF2-40B4-BE49-F238E27FC236}">
                <a16:creationId xmlns:a16="http://schemas.microsoft.com/office/drawing/2014/main" id="{94AE19AE-77E6-F648-9D2D-354A89392770}"/>
              </a:ext>
            </a:extLst>
          </p:cNvPr>
          <p:cNvSpPr txBox="1"/>
          <p:nvPr/>
        </p:nvSpPr>
        <p:spPr>
          <a:xfrm>
            <a:off x="4412665" y="2570527"/>
            <a:ext cx="7521146" cy="3416320"/>
          </a:xfrm>
          <a:prstGeom prst="rect">
            <a:avLst/>
          </a:prstGeom>
          <a:solidFill>
            <a:schemeClr val="bg1">
              <a:lumMod val="95000"/>
            </a:schemeClr>
          </a:solidFill>
        </p:spPr>
        <p:txBody>
          <a:bodyPr wrap="square" rtlCol="0">
            <a:spAutoFit/>
          </a:bodyPr>
          <a:lstStyle/>
          <a:p>
            <a:pPr fontAlgn="base"/>
            <a:r>
              <a:rPr lang="en-GB" dirty="0">
                <a:latin typeface="Courier New" panose="02070309020205020404" pitchFamily="49" charset="0"/>
                <a:cs typeface="Courier New" panose="02070309020205020404" pitchFamily="49" charset="0"/>
              </a:rPr>
              <a:t>data {</a:t>
            </a:r>
          </a:p>
          <a:p>
            <a:pPr fontAlgn="base"/>
            <a:r>
              <a:rPr lang="en-GB" dirty="0">
                <a:latin typeface="Courier New" panose="02070309020205020404" pitchFamily="49" charset="0"/>
                <a:cs typeface="Courier New" panose="02070309020205020404" pitchFamily="49" charset="0"/>
              </a:rPr>
              <a:t>  int&lt;lower=0&gt; N;   // number of coin flips</a:t>
            </a:r>
          </a:p>
          <a:p>
            <a:pPr fontAlgn="base"/>
            <a:r>
              <a:rPr lang="en-GB" dirty="0">
                <a:latin typeface="Courier New" panose="02070309020205020404" pitchFamily="49" charset="0"/>
                <a:cs typeface="Courier New" panose="02070309020205020404" pitchFamily="49" charset="0"/>
              </a:rPr>
              <a:t>  int&lt;lower=0, upper=1&gt; y[N] // 1=heads, 0=tails</a:t>
            </a:r>
          </a:p>
          <a:p>
            <a:pPr fontAlgn="base"/>
            <a:r>
              <a:rPr lang="en-GB" dirty="0">
                <a:latin typeface="Courier New" panose="02070309020205020404" pitchFamily="49" charset="0"/>
                <a:cs typeface="Courier New" panose="02070309020205020404" pitchFamily="49" charset="0"/>
              </a:rPr>
              <a:t>}</a:t>
            </a:r>
          </a:p>
          <a:p>
            <a:pPr fontAlgn="base"/>
            <a:r>
              <a:rPr lang="en-GB" dirty="0">
                <a:latin typeface="Courier New" panose="02070309020205020404" pitchFamily="49" charset="0"/>
                <a:cs typeface="Courier New" panose="02070309020205020404" pitchFamily="49" charset="0"/>
              </a:rPr>
              <a:t>parameters {</a:t>
            </a:r>
          </a:p>
          <a:p>
            <a:pPr fontAlgn="base"/>
            <a:r>
              <a:rPr lang="en-GB" dirty="0">
                <a:latin typeface="Courier New" panose="02070309020205020404" pitchFamily="49" charset="0"/>
                <a:cs typeface="Courier New" panose="02070309020205020404" pitchFamily="49" charset="0"/>
              </a:rPr>
              <a:t>  real&lt;lower=0, upper=1&gt; theta; //prob. heads</a:t>
            </a:r>
          </a:p>
          <a:p>
            <a:pPr fontAlgn="base"/>
            <a:r>
              <a:rPr lang="en-GB" dirty="0">
                <a:latin typeface="Courier New" panose="02070309020205020404" pitchFamily="49" charset="0"/>
                <a:cs typeface="Courier New" panose="02070309020205020404" pitchFamily="49" charset="0"/>
              </a:rPr>
              <a:t>}</a:t>
            </a:r>
          </a:p>
          <a:p>
            <a:pPr fontAlgn="base"/>
            <a:r>
              <a:rPr lang="en-GB" dirty="0">
                <a:latin typeface="Courier New" panose="02070309020205020404" pitchFamily="49" charset="0"/>
                <a:cs typeface="Courier New" panose="02070309020205020404" pitchFamily="49" charset="0"/>
              </a:rPr>
              <a:t>model {</a:t>
            </a:r>
          </a:p>
          <a:p>
            <a:pPr fontAlgn="base"/>
            <a:r>
              <a:rPr lang="en-GB" dirty="0">
                <a:latin typeface="Courier New" panose="02070309020205020404" pitchFamily="49" charset="0"/>
                <a:cs typeface="Courier New" panose="02070309020205020404" pitchFamily="49" charset="0"/>
              </a:rPr>
              <a:t>  theta ~ uniform(0, 1);  // prior</a:t>
            </a:r>
          </a:p>
          <a:p>
            <a:pPr fontAlgn="base"/>
            <a:r>
              <a:rPr lang="en-GB" dirty="0">
                <a:latin typeface="Courier New" panose="02070309020205020404" pitchFamily="49" charset="0"/>
                <a:cs typeface="Courier New" panose="02070309020205020404" pitchFamily="49" charset="0"/>
              </a:rPr>
              <a:t>  y ~ </a:t>
            </a:r>
            <a:r>
              <a:rPr lang="en-GB" dirty="0" err="1">
                <a:latin typeface="Courier New" panose="02070309020205020404" pitchFamily="49" charset="0"/>
                <a:cs typeface="Courier New" panose="02070309020205020404" pitchFamily="49" charset="0"/>
              </a:rPr>
              <a:t>bernoulli</a:t>
            </a:r>
            <a:r>
              <a:rPr lang="en-GB" dirty="0">
                <a:latin typeface="Courier New" panose="02070309020205020404" pitchFamily="49" charset="0"/>
                <a:cs typeface="Courier New" panose="02070309020205020404" pitchFamily="49" charset="0"/>
              </a:rPr>
              <a:t>(theta); //likelihood</a:t>
            </a:r>
          </a:p>
          <a:p>
            <a:pPr fontAlgn="base"/>
            <a:r>
              <a:rPr lang="en-GB" dirty="0">
                <a:latin typeface="Courier New" panose="02070309020205020404" pitchFamily="49" charset="0"/>
                <a:cs typeface="Courier New" panose="02070309020205020404" pitchFamily="49" charset="0"/>
              </a:rPr>
              <a:t>}</a:t>
            </a:r>
          </a:p>
          <a:p>
            <a:pPr fontAlgn="base"/>
            <a:endParaRPr lang="en-US" dirty="0"/>
          </a:p>
        </p:txBody>
      </p:sp>
      <p:sp>
        <p:nvSpPr>
          <p:cNvPr id="2" name="TextBox 1">
            <a:extLst>
              <a:ext uri="{FF2B5EF4-FFF2-40B4-BE49-F238E27FC236}">
                <a16:creationId xmlns:a16="http://schemas.microsoft.com/office/drawing/2014/main" id="{1A45106E-005A-4A4F-ADB7-462DEFCF1418}"/>
              </a:ext>
            </a:extLst>
          </p:cNvPr>
          <p:cNvSpPr txBox="1"/>
          <p:nvPr/>
        </p:nvSpPr>
        <p:spPr>
          <a:xfrm>
            <a:off x="4412665" y="2188172"/>
            <a:ext cx="4614853" cy="369332"/>
          </a:xfrm>
          <a:prstGeom prst="rect">
            <a:avLst/>
          </a:prstGeom>
          <a:noFill/>
        </p:spPr>
        <p:txBody>
          <a:bodyPr wrap="none" rtlCol="0">
            <a:spAutoFit/>
          </a:bodyPr>
          <a:lstStyle/>
          <a:p>
            <a:r>
              <a:rPr lang="en-US" dirty="0"/>
              <a:t>Stan model (typically we save this in a text file).</a:t>
            </a:r>
          </a:p>
        </p:txBody>
      </p:sp>
      <p:sp>
        <p:nvSpPr>
          <p:cNvPr id="11" name="TextBox 10">
            <a:extLst>
              <a:ext uri="{FF2B5EF4-FFF2-40B4-BE49-F238E27FC236}">
                <a16:creationId xmlns:a16="http://schemas.microsoft.com/office/drawing/2014/main" id="{070D1E58-7182-8B4C-8534-6052E2C46F86}"/>
              </a:ext>
            </a:extLst>
          </p:cNvPr>
          <p:cNvSpPr txBox="1"/>
          <p:nvPr/>
        </p:nvSpPr>
        <p:spPr>
          <a:xfrm>
            <a:off x="4148516" y="6488668"/>
            <a:ext cx="8043484" cy="369332"/>
          </a:xfrm>
          <a:prstGeom prst="rect">
            <a:avLst/>
          </a:prstGeom>
          <a:noFill/>
        </p:spPr>
        <p:txBody>
          <a:bodyPr wrap="none" rtlCol="0">
            <a:spAutoFit/>
          </a:bodyPr>
          <a:lstStyle/>
          <a:p>
            <a:r>
              <a:rPr lang="en-US" dirty="0">
                <a:solidFill>
                  <a:schemeClr val="tx1">
                    <a:lumMod val="50000"/>
                    <a:lumOff val="50000"/>
                  </a:schemeClr>
                </a:solidFill>
              </a:rPr>
              <a:t>Adapted from https://</a:t>
            </a:r>
            <a:r>
              <a:rPr lang="en-US" dirty="0" err="1">
                <a:solidFill>
                  <a:schemeClr val="tx1">
                    <a:lumMod val="50000"/>
                    <a:lumOff val="50000"/>
                  </a:schemeClr>
                </a:solidFill>
              </a:rPr>
              <a:t>www.r-bloggers.com</a:t>
            </a:r>
            <a:r>
              <a:rPr lang="en-US" dirty="0">
                <a:solidFill>
                  <a:schemeClr val="tx1">
                    <a:lumMod val="50000"/>
                    <a:lumOff val="50000"/>
                  </a:schemeClr>
                </a:solidFill>
              </a:rPr>
              <a:t>/2019/01/an-introduction-to-stan-with-r/</a:t>
            </a:r>
          </a:p>
        </p:txBody>
      </p:sp>
    </p:spTree>
    <p:extLst>
      <p:ext uri="{BB962C8B-B14F-4D97-AF65-F5344CB8AC3E}">
        <p14:creationId xmlns:p14="http://schemas.microsoft.com/office/powerpoint/2010/main" val="148313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CD24A-B9E5-4B46-BD2C-5FB9FAAF60E9}"/>
              </a:ext>
            </a:extLst>
          </p:cNvPr>
          <p:cNvSpPr>
            <a:spLocks noGrp="1"/>
          </p:cNvSpPr>
          <p:nvPr>
            <p:ph idx="1"/>
          </p:nvPr>
        </p:nvSpPr>
        <p:spPr>
          <a:xfrm>
            <a:off x="742406" y="766354"/>
            <a:ext cx="10515600" cy="4176448"/>
          </a:xfrm>
        </p:spPr>
        <p:txBody>
          <a:bodyPr>
            <a:normAutofit lnSpcReduction="10000"/>
          </a:bodyPr>
          <a:lstStyle/>
          <a:p>
            <a:pPr marL="0" indent="0">
              <a:buNone/>
            </a:pPr>
            <a:r>
              <a:rPr lang="en-US" b="1" dirty="0"/>
              <a:t>Friday (1pm-4pm)</a:t>
            </a:r>
            <a:br>
              <a:rPr lang="en-US" b="1" dirty="0"/>
            </a:br>
            <a:endParaRPr lang="en-US" b="1" dirty="0"/>
          </a:p>
          <a:p>
            <a:pPr marL="514350" indent="-514350">
              <a:buFont typeface="+mj-lt"/>
              <a:buAutoNum type="arabicPeriod"/>
            </a:pPr>
            <a:r>
              <a:rPr lang="en-US" dirty="0"/>
              <a:t>Bayes’ Theorem</a:t>
            </a:r>
          </a:p>
          <a:p>
            <a:pPr marL="514350" indent="-514350">
              <a:buFont typeface="+mj-lt"/>
              <a:buAutoNum type="arabicPeriod"/>
            </a:pPr>
            <a:r>
              <a:rPr lang="en-US" dirty="0" err="1"/>
              <a:t>Rstan</a:t>
            </a:r>
            <a:r>
              <a:rPr lang="en-US" dirty="0"/>
              <a:t> introduction</a:t>
            </a:r>
          </a:p>
          <a:p>
            <a:pPr marL="514350" indent="-514350">
              <a:buFont typeface="+mj-lt"/>
              <a:buAutoNum type="arabicPeriod"/>
            </a:pPr>
            <a:r>
              <a:rPr lang="en-US" dirty="0" err="1"/>
              <a:t>Rstan</a:t>
            </a:r>
            <a:r>
              <a:rPr lang="en-US" dirty="0"/>
              <a:t> practice</a:t>
            </a:r>
          </a:p>
          <a:p>
            <a:pPr lvl="1"/>
            <a:r>
              <a:rPr lang="en-US" dirty="0"/>
              <a:t>Flipping a coin</a:t>
            </a:r>
          </a:p>
          <a:p>
            <a:pPr lvl="1"/>
            <a:r>
              <a:rPr lang="en-GB" dirty="0"/>
              <a:t>Fitting an ODE model to data using Stan</a:t>
            </a:r>
            <a:endParaRPr lang="en-US" dirty="0"/>
          </a:p>
          <a:p>
            <a:pPr marL="0" indent="0">
              <a:buNone/>
            </a:pPr>
            <a:br>
              <a:rPr lang="en-US" dirty="0"/>
            </a:br>
            <a:r>
              <a:rPr lang="en-US" i="1" dirty="0"/>
              <a:t>	</a:t>
            </a:r>
            <a:br>
              <a:rPr lang="en-US" i="1" dirty="0"/>
            </a:br>
            <a:endParaRPr lang="en-US" i="1" dirty="0"/>
          </a:p>
          <a:p>
            <a:pPr marL="457200" lvl="1" indent="0">
              <a:buNone/>
            </a:pPr>
            <a:endParaRPr lang="en-US" i="1" dirty="0"/>
          </a:p>
          <a:p>
            <a:pPr marL="457200" lvl="1" indent="0">
              <a:buNone/>
            </a:pPr>
            <a:endParaRPr lang="en-US" dirty="0"/>
          </a:p>
        </p:txBody>
      </p:sp>
    </p:spTree>
    <p:extLst>
      <p:ext uri="{BB962C8B-B14F-4D97-AF65-F5344CB8AC3E}">
        <p14:creationId xmlns:p14="http://schemas.microsoft.com/office/powerpoint/2010/main" val="3930579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1C8131-3469-5643-8D4C-FA03DEB50E68}"/>
              </a:ext>
            </a:extLst>
          </p:cNvPr>
          <p:cNvSpPr txBox="1"/>
          <p:nvPr/>
        </p:nvSpPr>
        <p:spPr>
          <a:xfrm>
            <a:off x="343447" y="27758"/>
            <a:ext cx="3783921" cy="369332"/>
          </a:xfrm>
          <a:prstGeom prst="rect">
            <a:avLst/>
          </a:prstGeom>
          <a:noFill/>
        </p:spPr>
        <p:txBody>
          <a:bodyPr wrap="none" rtlCol="0">
            <a:spAutoFit/>
          </a:bodyPr>
          <a:lstStyle/>
          <a:p>
            <a:r>
              <a:rPr lang="en-US" dirty="0">
                <a:solidFill>
                  <a:schemeClr val="tx1">
                    <a:lumMod val="65000"/>
                    <a:lumOff val="35000"/>
                  </a:schemeClr>
                </a:solidFill>
              </a:rPr>
              <a:t>Example: running a Stan model from R</a:t>
            </a:r>
          </a:p>
        </p:txBody>
      </p:sp>
      <p:sp>
        <p:nvSpPr>
          <p:cNvPr id="6" name="TextBox 5">
            <a:extLst>
              <a:ext uri="{FF2B5EF4-FFF2-40B4-BE49-F238E27FC236}">
                <a16:creationId xmlns:a16="http://schemas.microsoft.com/office/drawing/2014/main" id="{B0BF43ED-34A8-BD4B-B1AF-0AA39CABA41D}"/>
              </a:ext>
            </a:extLst>
          </p:cNvPr>
          <p:cNvSpPr txBox="1"/>
          <p:nvPr/>
        </p:nvSpPr>
        <p:spPr>
          <a:xfrm>
            <a:off x="400141" y="407598"/>
            <a:ext cx="11029859" cy="1200329"/>
          </a:xfrm>
          <a:prstGeom prst="rect">
            <a:avLst/>
          </a:prstGeom>
          <a:noFill/>
        </p:spPr>
        <p:txBody>
          <a:bodyPr wrap="square" rtlCol="0">
            <a:spAutoFit/>
          </a:bodyPr>
          <a:lstStyle/>
          <a:p>
            <a:r>
              <a:rPr lang="en-US" sz="2400" dirty="0"/>
              <a:t>Toy problem: suppose you observe 20 coin flips from a potentially unfair coin.  Suppose you have a uniform prior for the probability of heads.  Obtain the posterior for this probability after seeing the coin flip data using Stan.</a:t>
            </a:r>
          </a:p>
        </p:txBody>
      </p:sp>
      <p:sp>
        <p:nvSpPr>
          <p:cNvPr id="7" name="TextBox 6">
            <a:extLst>
              <a:ext uri="{FF2B5EF4-FFF2-40B4-BE49-F238E27FC236}">
                <a16:creationId xmlns:a16="http://schemas.microsoft.com/office/drawing/2014/main" id="{94AE19AE-77E6-F648-9D2D-354A89392770}"/>
              </a:ext>
            </a:extLst>
          </p:cNvPr>
          <p:cNvSpPr txBox="1"/>
          <p:nvPr/>
        </p:nvSpPr>
        <p:spPr>
          <a:xfrm>
            <a:off x="7613830" y="2057400"/>
            <a:ext cx="4545984" cy="2585323"/>
          </a:xfrm>
          <a:prstGeom prst="rect">
            <a:avLst/>
          </a:prstGeom>
          <a:solidFill>
            <a:schemeClr val="bg1">
              <a:lumMod val="95000"/>
            </a:schemeClr>
          </a:solidFill>
          <a:ln w="38100">
            <a:solidFill>
              <a:srgbClr val="7030A0"/>
            </a:solidFill>
          </a:ln>
        </p:spPr>
        <p:txBody>
          <a:bodyPr wrap="square" rtlCol="0">
            <a:spAutoFit/>
          </a:bodyPr>
          <a:lstStyle/>
          <a:p>
            <a:pPr fontAlgn="base"/>
            <a:r>
              <a:rPr lang="en-GB" sz="1200" dirty="0">
                <a:latin typeface="Courier New" panose="02070309020205020404" pitchFamily="49" charset="0"/>
                <a:cs typeface="Courier New" panose="02070309020205020404" pitchFamily="49" charset="0"/>
              </a:rPr>
              <a:t>data {</a:t>
            </a:r>
          </a:p>
          <a:p>
            <a:pPr fontAlgn="base"/>
            <a:r>
              <a:rPr lang="en-GB" sz="1200" dirty="0">
                <a:latin typeface="Courier New" panose="02070309020205020404" pitchFamily="49" charset="0"/>
                <a:cs typeface="Courier New" panose="02070309020205020404" pitchFamily="49" charset="0"/>
              </a:rPr>
              <a:t>  int&lt;lower=0&gt; N;   // number of coin flips</a:t>
            </a:r>
          </a:p>
          <a:p>
            <a:pPr fontAlgn="base"/>
            <a:r>
              <a:rPr lang="en-GB" sz="1200" dirty="0">
                <a:latin typeface="Courier New" panose="02070309020205020404" pitchFamily="49" charset="0"/>
                <a:cs typeface="Courier New" panose="02070309020205020404" pitchFamily="49" charset="0"/>
              </a:rPr>
              <a:t>  int&lt;lower=0, upper=1&gt; y[N]; // 1=heads, 0=tails</a:t>
            </a:r>
          </a:p>
          <a:p>
            <a:pPr fontAlgn="base"/>
            <a:r>
              <a:rPr lang="en-GB" sz="1200" dirty="0">
                <a:latin typeface="Courier New" panose="02070309020205020404" pitchFamily="49" charset="0"/>
                <a:cs typeface="Courier New" panose="02070309020205020404" pitchFamily="49" charset="0"/>
              </a:rPr>
              <a:t>}</a:t>
            </a:r>
          </a:p>
          <a:p>
            <a:pPr fontAlgn="base"/>
            <a:r>
              <a:rPr lang="en-GB" sz="1200" dirty="0">
                <a:latin typeface="Courier New" panose="02070309020205020404" pitchFamily="49" charset="0"/>
                <a:cs typeface="Courier New" panose="02070309020205020404" pitchFamily="49" charset="0"/>
              </a:rPr>
              <a:t>parameters {</a:t>
            </a:r>
          </a:p>
          <a:p>
            <a:pPr fontAlgn="base"/>
            <a:r>
              <a:rPr lang="en-GB" sz="1200" dirty="0">
                <a:latin typeface="Courier New" panose="02070309020205020404" pitchFamily="49" charset="0"/>
                <a:cs typeface="Courier New" panose="02070309020205020404" pitchFamily="49" charset="0"/>
              </a:rPr>
              <a:t>  real&lt;lower=0, upper=1&gt; theta; //prob. heads</a:t>
            </a:r>
          </a:p>
          <a:p>
            <a:pPr fontAlgn="base"/>
            <a:r>
              <a:rPr lang="en-GB" sz="1200" dirty="0">
                <a:latin typeface="Courier New" panose="02070309020205020404" pitchFamily="49" charset="0"/>
                <a:cs typeface="Courier New" panose="02070309020205020404" pitchFamily="49" charset="0"/>
              </a:rPr>
              <a:t>}</a:t>
            </a:r>
          </a:p>
          <a:p>
            <a:pPr fontAlgn="base"/>
            <a:r>
              <a:rPr lang="en-GB" sz="1200" dirty="0">
                <a:latin typeface="Courier New" panose="02070309020205020404" pitchFamily="49" charset="0"/>
                <a:cs typeface="Courier New" panose="02070309020205020404" pitchFamily="49" charset="0"/>
              </a:rPr>
              <a:t>model {</a:t>
            </a:r>
          </a:p>
          <a:p>
            <a:pPr fontAlgn="base"/>
            <a:r>
              <a:rPr lang="en-GB" sz="1200" dirty="0">
                <a:latin typeface="Courier New" panose="02070309020205020404" pitchFamily="49" charset="0"/>
                <a:cs typeface="Courier New" panose="02070309020205020404" pitchFamily="49" charset="0"/>
              </a:rPr>
              <a:t>  theta ~ uniform(0, 1);  // prior</a:t>
            </a:r>
          </a:p>
          <a:p>
            <a:pPr fontAlgn="base"/>
            <a:r>
              <a:rPr lang="en-GB" sz="1200" dirty="0">
                <a:latin typeface="Courier New" panose="02070309020205020404" pitchFamily="49" charset="0"/>
                <a:cs typeface="Courier New" panose="02070309020205020404" pitchFamily="49" charset="0"/>
              </a:rPr>
              <a:t>  y ~ </a:t>
            </a:r>
            <a:r>
              <a:rPr lang="en-GB" sz="1200" dirty="0" err="1">
                <a:latin typeface="Courier New" panose="02070309020205020404" pitchFamily="49" charset="0"/>
                <a:cs typeface="Courier New" panose="02070309020205020404" pitchFamily="49" charset="0"/>
              </a:rPr>
              <a:t>bernoulli</a:t>
            </a:r>
            <a:r>
              <a:rPr lang="en-GB" sz="1200" dirty="0">
                <a:latin typeface="Courier New" panose="02070309020205020404" pitchFamily="49" charset="0"/>
                <a:cs typeface="Courier New" panose="02070309020205020404" pitchFamily="49" charset="0"/>
              </a:rPr>
              <a:t>(theta); //likelihood</a:t>
            </a:r>
          </a:p>
          <a:p>
            <a:pPr fontAlgn="base"/>
            <a:r>
              <a:rPr lang="en-GB" sz="1200" dirty="0">
                <a:latin typeface="Courier New" panose="02070309020205020404" pitchFamily="49" charset="0"/>
                <a:cs typeface="Courier New" panose="02070309020205020404" pitchFamily="49" charset="0"/>
              </a:rPr>
              <a:t>}</a:t>
            </a:r>
          </a:p>
          <a:p>
            <a:pPr fontAlgn="base"/>
            <a:endParaRPr lang="en-US" dirty="0"/>
          </a:p>
        </p:txBody>
      </p:sp>
      <p:sp>
        <p:nvSpPr>
          <p:cNvPr id="2" name="TextBox 1">
            <a:extLst>
              <a:ext uri="{FF2B5EF4-FFF2-40B4-BE49-F238E27FC236}">
                <a16:creationId xmlns:a16="http://schemas.microsoft.com/office/drawing/2014/main" id="{1A45106E-005A-4A4F-ADB7-462DEFCF1418}"/>
              </a:ext>
            </a:extLst>
          </p:cNvPr>
          <p:cNvSpPr txBox="1"/>
          <p:nvPr/>
        </p:nvSpPr>
        <p:spPr>
          <a:xfrm>
            <a:off x="7378287" y="1607927"/>
            <a:ext cx="2708947" cy="369332"/>
          </a:xfrm>
          <a:prstGeom prst="rect">
            <a:avLst/>
          </a:prstGeom>
          <a:noFill/>
        </p:spPr>
        <p:txBody>
          <a:bodyPr wrap="none" rtlCol="0">
            <a:spAutoFit/>
          </a:bodyPr>
          <a:lstStyle/>
          <a:p>
            <a:r>
              <a:rPr lang="en-US" dirty="0"/>
              <a:t>Stan model: </a:t>
            </a:r>
            <a:r>
              <a:rPr lang="en-US" dirty="0" err="1">
                <a:solidFill>
                  <a:srgbClr val="7030A0"/>
                </a:solidFill>
              </a:rPr>
              <a:t>toymodel.stan</a:t>
            </a:r>
            <a:endParaRPr lang="en-US" dirty="0">
              <a:solidFill>
                <a:srgbClr val="7030A0"/>
              </a:solidFill>
            </a:endParaRPr>
          </a:p>
        </p:txBody>
      </p:sp>
      <p:sp>
        <p:nvSpPr>
          <p:cNvPr id="10" name="TextBox 9">
            <a:extLst>
              <a:ext uri="{FF2B5EF4-FFF2-40B4-BE49-F238E27FC236}">
                <a16:creationId xmlns:a16="http://schemas.microsoft.com/office/drawing/2014/main" id="{B4FD44E1-D6B7-FD4F-BDEE-85C2A00516C3}"/>
              </a:ext>
            </a:extLst>
          </p:cNvPr>
          <p:cNvSpPr txBox="1"/>
          <p:nvPr/>
        </p:nvSpPr>
        <p:spPr>
          <a:xfrm>
            <a:off x="152397" y="2049197"/>
            <a:ext cx="7348553" cy="4401205"/>
          </a:xfrm>
          <a:prstGeom prst="rect">
            <a:avLst/>
          </a:prstGeom>
          <a:solidFill>
            <a:schemeClr val="bg1">
              <a:lumMod val="95000"/>
            </a:schemeClr>
          </a:solidFill>
        </p:spPr>
        <p:txBody>
          <a:bodyPr wrap="square" rtlCol="0">
            <a:spAutoFit/>
          </a:bodyPr>
          <a:lstStyle/>
          <a:p>
            <a:pPr fontAlgn="base"/>
            <a:r>
              <a:rPr lang="en-GB" sz="1400" dirty="0">
                <a:latin typeface="Courier New" panose="02070309020205020404" pitchFamily="49" charset="0"/>
                <a:cs typeface="Courier New" panose="02070309020205020404" pitchFamily="49" charset="0"/>
              </a:rPr>
              <a:t>N&lt;-20</a:t>
            </a:r>
          </a:p>
          <a:p>
            <a:pPr fontAlgn="base"/>
            <a:r>
              <a:rPr lang="en-GB" sz="1400" dirty="0">
                <a:latin typeface="Courier New" panose="02070309020205020404" pitchFamily="49" charset="0"/>
                <a:cs typeface="Courier New" panose="02070309020205020404" pitchFamily="49" charset="0"/>
              </a:rPr>
              <a:t>y&lt;-c(0,0,1,0,1,1,1,0,1,0,0,0,1,1,0,1,1,0,0,1)</a:t>
            </a:r>
          </a:p>
          <a:p>
            <a:pPr fontAlgn="base"/>
            <a:r>
              <a:rPr lang="en-GB" sz="1400" dirty="0" err="1">
                <a:latin typeface="Courier New" panose="02070309020205020404" pitchFamily="49" charset="0"/>
                <a:cs typeface="Courier New" panose="02070309020205020404" pitchFamily="49" charset="0"/>
              </a:rPr>
              <a:t>coinflipdata</a:t>
            </a:r>
            <a:r>
              <a:rPr lang="en-GB" sz="1400" dirty="0">
                <a:latin typeface="Courier New" panose="02070309020205020404" pitchFamily="49" charset="0"/>
                <a:cs typeface="Courier New" panose="02070309020205020404" pitchFamily="49" charset="0"/>
              </a:rPr>
              <a:t>&lt;-list(N=N, y=y)</a:t>
            </a:r>
          </a:p>
          <a:p>
            <a:pPr fontAlgn="base"/>
            <a:r>
              <a:rPr lang="en-GB" sz="1400" dirty="0">
                <a:latin typeface="Courier New" panose="02070309020205020404" pitchFamily="49" charset="0"/>
                <a:cs typeface="Courier New" panose="02070309020205020404" pitchFamily="49" charset="0"/>
              </a:rPr>
              <a:t>library(</a:t>
            </a:r>
            <a:r>
              <a:rPr lang="en-GB" sz="1400" dirty="0" err="1">
                <a:latin typeface="Courier New" panose="02070309020205020404" pitchFamily="49" charset="0"/>
                <a:cs typeface="Courier New" panose="02070309020205020404" pitchFamily="49" charset="0"/>
              </a:rPr>
              <a:t>rstan</a:t>
            </a:r>
            <a:r>
              <a:rPr lang="en-GB" sz="1400" dirty="0">
                <a:latin typeface="Courier New" panose="02070309020205020404" pitchFamily="49" charset="0"/>
                <a:cs typeface="Courier New" panose="02070309020205020404" pitchFamily="49" charset="0"/>
              </a:rPr>
              <a:t>)</a:t>
            </a:r>
          </a:p>
          <a:p>
            <a:pPr fontAlgn="base"/>
            <a:endParaRPr lang="en-GB" sz="1400" dirty="0">
              <a:latin typeface="Courier New" panose="02070309020205020404" pitchFamily="49" charset="0"/>
              <a:cs typeface="Courier New" panose="02070309020205020404" pitchFamily="49" charset="0"/>
            </a:endParaRPr>
          </a:p>
          <a:p>
            <a:pPr fontAlgn="base"/>
            <a:r>
              <a:rPr lang="en-GB" sz="1400" dirty="0">
                <a:latin typeface="Courier New" panose="02070309020205020404" pitchFamily="49" charset="0"/>
                <a:cs typeface="Courier New" panose="02070309020205020404" pitchFamily="49" charset="0"/>
              </a:rPr>
              <a:t># This translates model to C++ and compiles it</a:t>
            </a:r>
          </a:p>
          <a:p>
            <a:pPr fontAlgn="base"/>
            <a:r>
              <a:rPr lang="en-GB" sz="1400" dirty="0">
                <a:latin typeface="Courier New" panose="02070309020205020404" pitchFamily="49" charset="0"/>
                <a:cs typeface="Courier New" panose="02070309020205020404" pitchFamily="49" charset="0"/>
              </a:rPr>
              <a:t>fit1 &lt;- stan(</a:t>
            </a:r>
          </a:p>
          <a:p>
            <a:pPr fontAlgn="base"/>
            <a:r>
              <a:rPr lang="en-GB" sz="1400" dirty="0">
                <a:latin typeface="Courier New" panose="02070309020205020404" pitchFamily="49" charset="0"/>
                <a:cs typeface="Courier New" panose="02070309020205020404" pitchFamily="49" charset="0"/>
              </a:rPr>
              <a:t>  file = "</a:t>
            </a:r>
            <a:r>
              <a:rPr lang="en-GB" sz="1400" b="1" dirty="0" err="1">
                <a:solidFill>
                  <a:srgbClr val="7030A0"/>
                </a:solidFill>
                <a:latin typeface="Courier New" panose="02070309020205020404" pitchFamily="49" charset="0"/>
                <a:cs typeface="Courier New" panose="02070309020205020404" pitchFamily="49" charset="0"/>
              </a:rPr>
              <a:t>toymodel.stan</a:t>
            </a:r>
            <a:r>
              <a:rPr lang="en-GB" sz="1400" dirty="0">
                <a:latin typeface="Courier New" panose="02070309020205020404" pitchFamily="49" charset="0"/>
                <a:cs typeface="Courier New" panose="02070309020205020404" pitchFamily="49" charset="0"/>
              </a:rPr>
              <a:t>",  # Stan program</a:t>
            </a:r>
          </a:p>
          <a:p>
            <a:pPr fontAlgn="base"/>
            <a:r>
              <a:rPr lang="en-GB" sz="1400" dirty="0">
                <a:latin typeface="Courier New" panose="02070309020205020404" pitchFamily="49" charset="0"/>
                <a:cs typeface="Courier New" panose="02070309020205020404" pitchFamily="49" charset="0"/>
              </a:rPr>
              <a:t>  data = </a:t>
            </a:r>
            <a:r>
              <a:rPr lang="en-GB" sz="1400" dirty="0" err="1">
                <a:latin typeface="Courier New" panose="02070309020205020404" pitchFamily="49" charset="0"/>
                <a:cs typeface="Courier New" panose="02070309020205020404" pitchFamily="49" charset="0"/>
              </a:rPr>
              <a:t>coinflipdata</a:t>
            </a:r>
            <a:r>
              <a:rPr lang="en-GB" sz="1400" dirty="0">
                <a:latin typeface="Courier New" panose="02070309020205020404" pitchFamily="49" charset="0"/>
                <a:cs typeface="Courier New" panose="02070309020205020404" pitchFamily="49" charset="0"/>
              </a:rPr>
              <a:t>,    # named list of data</a:t>
            </a:r>
          </a:p>
          <a:p>
            <a:pPr fontAlgn="base"/>
            <a:r>
              <a:rPr lang="en-GB" sz="1400" dirty="0">
                <a:latin typeface="Courier New" panose="02070309020205020404" pitchFamily="49" charset="0"/>
                <a:cs typeface="Courier New" panose="02070309020205020404" pitchFamily="49" charset="0"/>
              </a:rPr>
              <a:t>  chains = 4,             # number of Markov chains</a:t>
            </a:r>
          </a:p>
          <a:p>
            <a:pPr fontAlgn="base"/>
            <a:r>
              <a:rPr lang="en-GB" sz="1400" dirty="0">
                <a:latin typeface="Courier New" panose="02070309020205020404" pitchFamily="49" charset="0"/>
                <a:cs typeface="Courier New" panose="02070309020205020404" pitchFamily="49" charset="0"/>
              </a:rPr>
              <a:t>  warmup = 1000,          # number of warmup iterations per chain</a:t>
            </a:r>
          </a:p>
          <a:p>
            <a:pPr fontAlgn="base"/>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iter</a:t>
            </a:r>
            <a:r>
              <a:rPr lang="en-GB" sz="1400" dirty="0">
                <a:latin typeface="Courier New" panose="02070309020205020404" pitchFamily="49" charset="0"/>
                <a:cs typeface="Courier New" panose="02070309020205020404" pitchFamily="49" charset="0"/>
              </a:rPr>
              <a:t> = 2000,            # number of iterations per chain</a:t>
            </a:r>
          </a:p>
          <a:p>
            <a:pPr fontAlgn="base"/>
            <a:r>
              <a:rPr lang="en-GB" sz="1400" dirty="0">
                <a:latin typeface="Courier New" panose="02070309020205020404" pitchFamily="49" charset="0"/>
                <a:cs typeface="Courier New" panose="02070309020205020404" pitchFamily="49" charset="0"/>
              </a:rPr>
              <a:t>  cores = 2,              # number of cores (could use one per chain)</a:t>
            </a:r>
          </a:p>
          <a:p>
            <a:pPr fontAlgn="base"/>
            <a:r>
              <a:rPr lang="en-GB" sz="1400" dirty="0">
                <a:latin typeface="Courier New" panose="02070309020205020404" pitchFamily="49" charset="0"/>
                <a:cs typeface="Courier New" panose="02070309020205020404" pitchFamily="49" charset="0"/>
              </a:rPr>
              <a:t>  refresh = 0             # no progress shown</a:t>
            </a:r>
          </a:p>
          <a:p>
            <a:pPr fontAlgn="base"/>
            <a:r>
              <a:rPr lang="en-GB" sz="1400" dirty="0">
                <a:latin typeface="Courier New" panose="02070309020205020404" pitchFamily="49" charset="0"/>
                <a:cs typeface="Courier New" panose="02070309020205020404" pitchFamily="49" charset="0"/>
              </a:rPr>
              <a:t>)</a:t>
            </a:r>
          </a:p>
          <a:p>
            <a:pPr fontAlgn="base"/>
            <a:r>
              <a:rPr lang="en-GB" sz="1400" dirty="0">
                <a:latin typeface="Courier New" panose="02070309020205020404" pitchFamily="49" charset="0"/>
                <a:cs typeface="Courier New" panose="02070309020205020404" pitchFamily="49" charset="0"/>
              </a:rPr>
              <a:t>print(fit1, pars=c("theta"),</a:t>
            </a:r>
          </a:p>
          <a:p>
            <a:pPr fontAlgn="base"/>
            <a:r>
              <a:rPr lang="en-GB" sz="1400" dirty="0">
                <a:latin typeface="Courier New" panose="02070309020205020404" pitchFamily="49" charset="0"/>
                <a:cs typeface="Courier New" panose="02070309020205020404" pitchFamily="49" charset="0"/>
              </a:rPr>
              <a:t>      probs=c(0.1, 0.5, 0.9), digits = 3)</a:t>
            </a:r>
          </a:p>
          <a:p>
            <a:pPr fontAlgn="base"/>
            <a:r>
              <a:rPr lang="en-GB" sz="1400" dirty="0">
                <a:latin typeface="Courier New" panose="02070309020205020404" pitchFamily="49" charset="0"/>
                <a:cs typeface="Courier New" panose="02070309020205020404" pitchFamily="49" charset="0"/>
              </a:rPr>
              <a:t>plot(fit1)</a:t>
            </a:r>
            <a:br>
              <a:rPr lang="en-GB" sz="1400" dirty="0">
                <a:latin typeface="Courier New" panose="02070309020205020404" pitchFamily="49" charset="0"/>
                <a:cs typeface="Courier New" panose="02070309020205020404" pitchFamily="49" charset="0"/>
              </a:rPr>
            </a:br>
            <a:r>
              <a:rPr lang="en-GB" sz="1400" dirty="0" err="1">
                <a:latin typeface="Courier New" panose="02070309020205020404" pitchFamily="49" charset="0"/>
                <a:cs typeface="Courier New" panose="02070309020205020404" pitchFamily="49" charset="0"/>
              </a:rPr>
              <a:t>traceplot</a:t>
            </a:r>
            <a:r>
              <a:rPr lang="en-GB" sz="1400" dirty="0">
                <a:latin typeface="Courier New" panose="02070309020205020404" pitchFamily="49" charset="0"/>
                <a:cs typeface="Courier New" panose="02070309020205020404" pitchFamily="49" charset="0"/>
              </a:rPr>
              <a:t>(fit1)</a:t>
            </a:r>
          </a:p>
        </p:txBody>
      </p:sp>
      <p:sp>
        <p:nvSpPr>
          <p:cNvPr id="11" name="TextBox 10">
            <a:extLst>
              <a:ext uri="{FF2B5EF4-FFF2-40B4-BE49-F238E27FC236}">
                <a16:creationId xmlns:a16="http://schemas.microsoft.com/office/drawing/2014/main" id="{7B1B2F62-B1E6-3444-9E57-F3D6945DDCB9}"/>
              </a:ext>
            </a:extLst>
          </p:cNvPr>
          <p:cNvSpPr txBox="1"/>
          <p:nvPr/>
        </p:nvSpPr>
        <p:spPr>
          <a:xfrm>
            <a:off x="400141" y="1572410"/>
            <a:ext cx="2855077" cy="369332"/>
          </a:xfrm>
          <a:prstGeom prst="rect">
            <a:avLst/>
          </a:prstGeom>
          <a:noFill/>
        </p:spPr>
        <p:txBody>
          <a:bodyPr wrap="none" rtlCol="0">
            <a:spAutoFit/>
          </a:bodyPr>
          <a:lstStyle/>
          <a:p>
            <a:r>
              <a:rPr lang="en-US" dirty="0"/>
              <a:t>R code:  </a:t>
            </a:r>
            <a:r>
              <a:rPr lang="en-US" dirty="0" err="1"/>
              <a:t>runcointossmodel.R</a:t>
            </a:r>
            <a:endParaRPr lang="en-US" dirty="0"/>
          </a:p>
        </p:txBody>
      </p:sp>
    </p:spTree>
    <p:extLst>
      <p:ext uri="{BB962C8B-B14F-4D97-AF65-F5344CB8AC3E}">
        <p14:creationId xmlns:p14="http://schemas.microsoft.com/office/powerpoint/2010/main" val="288423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1C8131-3469-5643-8D4C-FA03DEB50E68}"/>
              </a:ext>
            </a:extLst>
          </p:cNvPr>
          <p:cNvSpPr txBox="1"/>
          <p:nvPr/>
        </p:nvSpPr>
        <p:spPr>
          <a:xfrm>
            <a:off x="343447" y="27758"/>
            <a:ext cx="3783921" cy="369332"/>
          </a:xfrm>
          <a:prstGeom prst="rect">
            <a:avLst/>
          </a:prstGeom>
          <a:noFill/>
        </p:spPr>
        <p:txBody>
          <a:bodyPr wrap="none" rtlCol="0">
            <a:spAutoFit/>
          </a:bodyPr>
          <a:lstStyle/>
          <a:p>
            <a:r>
              <a:rPr lang="en-US" dirty="0">
                <a:solidFill>
                  <a:schemeClr val="tx1">
                    <a:lumMod val="65000"/>
                    <a:lumOff val="35000"/>
                  </a:schemeClr>
                </a:solidFill>
              </a:rPr>
              <a:t>Example: running a Stan model from R</a:t>
            </a:r>
          </a:p>
        </p:txBody>
      </p:sp>
      <p:sp>
        <p:nvSpPr>
          <p:cNvPr id="6" name="TextBox 5">
            <a:extLst>
              <a:ext uri="{FF2B5EF4-FFF2-40B4-BE49-F238E27FC236}">
                <a16:creationId xmlns:a16="http://schemas.microsoft.com/office/drawing/2014/main" id="{B0BF43ED-34A8-BD4B-B1AF-0AA39CABA41D}"/>
              </a:ext>
            </a:extLst>
          </p:cNvPr>
          <p:cNvSpPr txBox="1"/>
          <p:nvPr/>
        </p:nvSpPr>
        <p:spPr>
          <a:xfrm>
            <a:off x="400141" y="407598"/>
            <a:ext cx="11029859" cy="1200329"/>
          </a:xfrm>
          <a:prstGeom prst="rect">
            <a:avLst/>
          </a:prstGeom>
          <a:noFill/>
        </p:spPr>
        <p:txBody>
          <a:bodyPr wrap="square" rtlCol="0">
            <a:spAutoFit/>
          </a:bodyPr>
          <a:lstStyle/>
          <a:p>
            <a:r>
              <a:rPr lang="en-US" sz="2400" dirty="0"/>
              <a:t>Toy problem: suppose you observe 20 coin flips from a potentially unfair coin.  Suppose you have a uniform prior for the probability of heads.  Obtain the posterior for this probability after seeing the coin flip data using Stan.</a:t>
            </a:r>
          </a:p>
        </p:txBody>
      </p:sp>
      <p:sp>
        <p:nvSpPr>
          <p:cNvPr id="2" name="TextBox 1">
            <a:extLst>
              <a:ext uri="{FF2B5EF4-FFF2-40B4-BE49-F238E27FC236}">
                <a16:creationId xmlns:a16="http://schemas.microsoft.com/office/drawing/2014/main" id="{1A45106E-005A-4A4F-ADB7-462DEFCF1418}"/>
              </a:ext>
            </a:extLst>
          </p:cNvPr>
          <p:cNvSpPr txBox="1"/>
          <p:nvPr/>
        </p:nvSpPr>
        <p:spPr>
          <a:xfrm>
            <a:off x="7378287" y="1607927"/>
            <a:ext cx="856325" cy="369332"/>
          </a:xfrm>
          <a:prstGeom prst="rect">
            <a:avLst/>
          </a:prstGeom>
          <a:noFill/>
        </p:spPr>
        <p:txBody>
          <a:bodyPr wrap="none" rtlCol="0">
            <a:spAutoFit/>
          </a:bodyPr>
          <a:lstStyle/>
          <a:p>
            <a:r>
              <a:rPr lang="en-US" dirty="0"/>
              <a:t>Output</a:t>
            </a:r>
          </a:p>
        </p:txBody>
      </p:sp>
      <p:sp>
        <p:nvSpPr>
          <p:cNvPr id="10" name="TextBox 9">
            <a:extLst>
              <a:ext uri="{FF2B5EF4-FFF2-40B4-BE49-F238E27FC236}">
                <a16:creationId xmlns:a16="http://schemas.microsoft.com/office/drawing/2014/main" id="{B4FD44E1-D6B7-FD4F-BDEE-85C2A00516C3}"/>
              </a:ext>
            </a:extLst>
          </p:cNvPr>
          <p:cNvSpPr txBox="1"/>
          <p:nvPr/>
        </p:nvSpPr>
        <p:spPr>
          <a:xfrm>
            <a:off x="152397" y="2049197"/>
            <a:ext cx="7348553" cy="4616648"/>
          </a:xfrm>
          <a:prstGeom prst="rect">
            <a:avLst/>
          </a:prstGeom>
          <a:solidFill>
            <a:schemeClr val="bg1">
              <a:lumMod val="95000"/>
            </a:schemeClr>
          </a:solidFill>
        </p:spPr>
        <p:txBody>
          <a:bodyPr wrap="square" rtlCol="0">
            <a:spAutoFit/>
          </a:bodyPr>
          <a:lstStyle/>
          <a:p>
            <a:pPr fontAlgn="base"/>
            <a:r>
              <a:rPr lang="en-GB" sz="1400" dirty="0">
                <a:latin typeface="Courier New" panose="02070309020205020404" pitchFamily="49" charset="0"/>
                <a:cs typeface="Courier New" panose="02070309020205020404" pitchFamily="49" charset="0"/>
              </a:rPr>
              <a:t>N&lt;-20</a:t>
            </a:r>
          </a:p>
          <a:p>
            <a:pPr fontAlgn="base"/>
            <a:r>
              <a:rPr lang="en-GB" sz="1400" dirty="0">
                <a:latin typeface="Courier New" panose="02070309020205020404" pitchFamily="49" charset="0"/>
                <a:cs typeface="Courier New" panose="02070309020205020404" pitchFamily="49" charset="0"/>
              </a:rPr>
              <a:t>y&lt;-c(0,0,1,0,1,1,1,0,1,0,0,0,1,1,0,1,1,0,0,1)</a:t>
            </a:r>
          </a:p>
          <a:p>
            <a:pPr fontAlgn="base"/>
            <a:r>
              <a:rPr lang="en-GB" sz="1400" dirty="0" err="1">
                <a:latin typeface="Courier New" panose="02070309020205020404" pitchFamily="49" charset="0"/>
                <a:cs typeface="Courier New" panose="02070309020205020404" pitchFamily="49" charset="0"/>
              </a:rPr>
              <a:t>coinflipdata</a:t>
            </a:r>
            <a:r>
              <a:rPr lang="en-GB" sz="1400" dirty="0">
                <a:latin typeface="Courier New" panose="02070309020205020404" pitchFamily="49" charset="0"/>
                <a:cs typeface="Courier New" panose="02070309020205020404" pitchFamily="49" charset="0"/>
              </a:rPr>
              <a:t>&lt;-list(N=N, y=y)</a:t>
            </a:r>
          </a:p>
          <a:p>
            <a:pPr fontAlgn="base"/>
            <a:r>
              <a:rPr lang="en-GB" sz="1400" dirty="0">
                <a:latin typeface="Courier New" panose="02070309020205020404" pitchFamily="49" charset="0"/>
                <a:cs typeface="Courier New" panose="02070309020205020404" pitchFamily="49" charset="0"/>
              </a:rPr>
              <a:t>library(</a:t>
            </a:r>
            <a:r>
              <a:rPr lang="en-GB" sz="1400" dirty="0" err="1">
                <a:latin typeface="Courier New" panose="02070309020205020404" pitchFamily="49" charset="0"/>
                <a:cs typeface="Courier New" panose="02070309020205020404" pitchFamily="49" charset="0"/>
              </a:rPr>
              <a:t>rstan</a:t>
            </a:r>
            <a:r>
              <a:rPr lang="en-GB" sz="1400" dirty="0">
                <a:latin typeface="Courier New" panose="02070309020205020404" pitchFamily="49" charset="0"/>
                <a:cs typeface="Courier New" panose="02070309020205020404" pitchFamily="49" charset="0"/>
              </a:rPr>
              <a:t>)</a:t>
            </a:r>
          </a:p>
          <a:p>
            <a:pPr fontAlgn="base"/>
            <a:endParaRPr lang="en-GB" sz="1400" dirty="0">
              <a:latin typeface="Courier New" panose="02070309020205020404" pitchFamily="49" charset="0"/>
              <a:cs typeface="Courier New" panose="02070309020205020404" pitchFamily="49" charset="0"/>
            </a:endParaRPr>
          </a:p>
          <a:p>
            <a:pPr fontAlgn="base"/>
            <a:r>
              <a:rPr lang="en-GB" sz="1400" dirty="0">
                <a:latin typeface="Courier New" panose="02070309020205020404" pitchFamily="49" charset="0"/>
                <a:cs typeface="Courier New" panose="02070309020205020404" pitchFamily="49" charset="0"/>
              </a:rPr>
              <a:t># This translates model to C++ and compiles it</a:t>
            </a:r>
          </a:p>
          <a:p>
            <a:pPr fontAlgn="base"/>
            <a:r>
              <a:rPr lang="en-GB" sz="1400" dirty="0">
                <a:latin typeface="Courier New" panose="02070309020205020404" pitchFamily="49" charset="0"/>
                <a:cs typeface="Courier New" panose="02070309020205020404" pitchFamily="49" charset="0"/>
              </a:rPr>
              <a:t>fit1 &lt;- stan(</a:t>
            </a:r>
          </a:p>
          <a:p>
            <a:pPr fontAlgn="base"/>
            <a:r>
              <a:rPr lang="en-GB" sz="1400" dirty="0">
                <a:latin typeface="Courier New" panose="02070309020205020404" pitchFamily="49" charset="0"/>
                <a:cs typeface="Courier New" panose="02070309020205020404" pitchFamily="49" charset="0"/>
              </a:rPr>
              <a:t>  file = "</a:t>
            </a:r>
            <a:r>
              <a:rPr lang="en-GB" sz="1400" dirty="0" err="1">
                <a:latin typeface="Courier New" panose="02070309020205020404" pitchFamily="49" charset="0"/>
                <a:cs typeface="Courier New" panose="02070309020205020404" pitchFamily="49" charset="0"/>
              </a:rPr>
              <a:t>toymodel.stan</a:t>
            </a:r>
            <a:r>
              <a:rPr lang="en-GB" sz="1400" dirty="0">
                <a:latin typeface="Courier New" panose="02070309020205020404" pitchFamily="49" charset="0"/>
                <a:cs typeface="Courier New" panose="02070309020205020404" pitchFamily="49" charset="0"/>
              </a:rPr>
              <a:t>",  # Stan program</a:t>
            </a:r>
          </a:p>
          <a:p>
            <a:pPr fontAlgn="base"/>
            <a:r>
              <a:rPr lang="en-GB" sz="1400" dirty="0">
                <a:latin typeface="Courier New" panose="02070309020205020404" pitchFamily="49" charset="0"/>
                <a:cs typeface="Courier New" panose="02070309020205020404" pitchFamily="49" charset="0"/>
              </a:rPr>
              <a:t>  data = </a:t>
            </a:r>
            <a:r>
              <a:rPr lang="en-GB" sz="1400" dirty="0" err="1">
                <a:latin typeface="Courier New" panose="02070309020205020404" pitchFamily="49" charset="0"/>
                <a:cs typeface="Courier New" panose="02070309020205020404" pitchFamily="49" charset="0"/>
              </a:rPr>
              <a:t>coinflipdata</a:t>
            </a:r>
            <a:r>
              <a:rPr lang="en-GB" sz="1400" dirty="0">
                <a:latin typeface="Courier New" panose="02070309020205020404" pitchFamily="49" charset="0"/>
                <a:cs typeface="Courier New" panose="02070309020205020404" pitchFamily="49" charset="0"/>
              </a:rPr>
              <a:t>,    # named list of data</a:t>
            </a:r>
          </a:p>
          <a:p>
            <a:pPr fontAlgn="base"/>
            <a:r>
              <a:rPr lang="en-GB" sz="1400" dirty="0">
                <a:latin typeface="Courier New" panose="02070309020205020404" pitchFamily="49" charset="0"/>
                <a:cs typeface="Courier New" panose="02070309020205020404" pitchFamily="49" charset="0"/>
              </a:rPr>
              <a:t>  chains = 4,             # number of Markov chains</a:t>
            </a:r>
          </a:p>
          <a:p>
            <a:pPr fontAlgn="base"/>
            <a:r>
              <a:rPr lang="en-GB" sz="1400" dirty="0">
                <a:latin typeface="Courier New" panose="02070309020205020404" pitchFamily="49" charset="0"/>
                <a:cs typeface="Courier New" panose="02070309020205020404" pitchFamily="49" charset="0"/>
              </a:rPr>
              <a:t>  warmup = 1000,          # number of warmup iterations per chain</a:t>
            </a:r>
          </a:p>
          <a:p>
            <a:pPr fontAlgn="base"/>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iter</a:t>
            </a:r>
            <a:r>
              <a:rPr lang="en-GB" sz="1400" dirty="0">
                <a:latin typeface="Courier New" panose="02070309020205020404" pitchFamily="49" charset="0"/>
                <a:cs typeface="Courier New" panose="02070309020205020404" pitchFamily="49" charset="0"/>
              </a:rPr>
              <a:t> = 2000,            # number of iterations per chain</a:t>
            </a:r>
          </a:p>
          <a:p>
            <a:pPr fontAlgn="base"/>
            <a:r>
              <a:rPr lang="en-GB" sz="1400" dirty="0">
                <a:latin typeface="Courier New" panose="02070309020205020404" pitchFamily="49" charset="0"/>
                <a:cs typeface="Courier New" panose="02070309020205020404" pitchFamily="49" charset="0"/>
              </a:rPr>
              <a:t>  cores = 2,              # number of cores (could use one per chain)</a:t>
            </a:r>
          </a:p>
          <a:p>
            <a:pPr fontAlgn="base"/>
            <a:r>
              <a:rPr lang="en-GB" sz="1400" dirty="0">
                <a:latin typeface="Courier New" panose="02070309020205020404" pitchFamily="49" charset="0"/>
                <a:cs typeface="Courier New" panose="02070309020205020404" pitchFamily="49" charset="0"/>
              </a:rPr>
              <a:t>  refresh = 0             # no progress shown</a:t>
            </a:r>
          </a:p>
          <a:p>
            <a:pPr fontAlgn="base"/>
            <a:r>
              <a:rPr lang="en-GB" sz="1400" dirty="0">
                <a:latin typeface="Courier New" panose="02070309020205020404" pitchFamily="49" charset="0"/>
                <a:cs typeface="Courier New" panose="02070309020205020404" pitchFamily="49" charset="0"/>
              </a:rPr>
              <a:t>)</a:t>
            </a:r>
          </a:p>
          <a:p>
            <a:pPr fontAlgn="base"/>
            <a:r>
              <a:rPr lang="en-GB" sz="1400" dirty="0">
                <a:latin typeface="Courier New" panose="02070309020205020404" pitchFamily="49" charset="0"/>
                <a:cs typeface="Courier New" panose="02070309020205020404" pitchFamily="49" charset="0"/>
              </a:rPr>
              <a:t>print(fit1, pars=c("theta"),</a:t>
            </a:r>
          </a:p>
          <a:p>
            <a:pPr fontAlgn="base"/>
            <a:r>
              <a:rPr lang="en-GB" sz="1400" dirty="0">
                <a:latin typeface="Courier New" panose="02070309020205020404" pitchFamily="49" charset="0"/>
                <a:cs typeface="Courier New" panose="02070309020205020404" pitchFamily="49" charset="0"/>
              </a:rPr>
              <a:t>      probs=c(0.1, 0.5, 0.9), digits = 3) # 10%, 50%, 90% quantiles</a:t>
            </a:r>
          </a:p>
          <a:p>
            <a:pPr fontAlgn="base"/>
            <a:r>
              <a:rPr lang="en-GB" sz="1400" dirty="0">
                <a:latin typeface="Courier New" panose="02070309020205020404" pitchFamily="49" charset="0"/>
                <a:cs typeface="Courier New" panose="02070309020205020404" pitchFamily="49" charset="0"/>
              </a:rPr>
              <a:t>plot(fit1)</a:t>
            </a:r>
            <a:br>
              <a:rPr lang="en-GB" sz="1400" dirty="0">
                <a:latin typeface="Courier New" panose="02070309020205020404" pitchFamily="49" charset="0"/>
                <a:cs typeface="Courier New" panose="02070309020205020404" pitchFamily="49" charset="0"/>
              </a:rPr>
            </a:br>
            <a:r>
              <a:rPr lang="en-GB" sz="1400" dirty="0" err="1">
                <a:latin typeface="Courier New" panose="02070309020205020404" pitchFamily="49" charset="0"/>
                <a:cs typeface="Courier New" panose="02070309020205020404" pitchFamily="49" charset="0"/>
              </a:rPr>
              <a:t>traceplot</a:t>
            </a:r>
            <a:r>
              <a:rPr lang="en-GB" sz="1400" dirty="0">
                <a:latin typeface="Courier New" panose="02070309020205020404" pitchFamily="49" charset="0"/>
                <a:cs typeface="Courier New" panose="02070309020205020404" pitchFamily="49" charset="0"/>
              </a:rPr>
              <a:t>(fit1)</a:t>
            </a:r>
            <a:br>
              <a:rPr lang="en-GB" sz="1400" dirty="0">
                <a:latin typeface="Courier New" panose="02070309020205020404" pitchFamily="49" charset="0"/>
                <a:cs typeface="Courier New" panose="02070309020205020404" pitchFamily="49" charset="0"/>
              </a:rPr>
            </a:br>
            <a:r>
              <a:rPr lang="en-GB" sz="1400" dirty="0" err="1">
                <a:latin typeface="Courier New" panose="02070309020205020404" pitchFamily="49" charset="0"/>
                <a:cs typeface="Courier New" panose="02070309020205020404" pitchFamily="49" charset="0"/>
              </a:rPr>
              <a:t>check_hmc_diagnostics</a:t>
            </a:r>
            <a:r>
              <a:rPr lang="en-GB" sz="1400" dirty="0">
                <a:latin typeface="Courier New" panose="02070309020205020404" pitchFamily="49" charset="0"/>
                <a:cs typeface="Courier New" panose="02070309020205020404" pitchFamily="49" charset="0"/>
              </a:rPr>
              <a:t>(fit1) # check nothing bad happened</a:t>
            </a:r>
          </a:p>
        </p:txBody>
      </p:sp>
      <p:sp>
        <p:nvSpPr>
          <p:cNvPr id="11" name="TextBox 10">
            <a:extLst>
              <a:ext uri="{FF2B5EF4-FFF2-40B4-BE49-F238E27FC236}">
                <a16:creationId xmlns:a16="http://schemas.microsoft.com/office/drawing/2014/main" id="{7B1B2F62-B1E6-3444-9E57-F3D6945DDCB9}"/>
              </a:ext>
            </a:extLst>
          </p:cNvPr>
          <p:cNvSpPr txBox="1"/>
          <p:nvPr/>
        </p:nvSpPr>
        <p:spPr>
          <a:xfrm>
            <a:off x="400141" y="1572410"/>
            <a:ext cx="2855077" cy="369332"/>
          </a:xfrm>
          <a:prstGeom prst="rect">
            <a:avLst/>
          </a:prstGeom>
          <a:noFill/>
        </p:spPr>
        <p:txBody>
          <a:bodyPr wrap="none" rtlCol="0">
            <a:spAutoFit/>
          </a:bodyPr>
          <a:lstStyle/>
          <a:p>
            <a:r>
              <a:rPr lang="en-US" dirty="0"/>
              <a:t>R code:  </a:t>
            </a:r>
            <a:r>
              <a:rPr lang="en-US" dirty="0" err="1"/>
              <a:t>runcointossmodel.R</a:t>
            </a:r>
            <a:endParaRPr lang="en-US" dirty="0"/>
          </a:p>
        </p:txBody>
      </p:sp>
      <p:sp>
        <p:nvSpPr>
          <p:cNvPr id="3" name="TextBox 2">
            <a:extLst>
              <a:ext uri="{FF2B5EF4-FFF2-40B4-BE49-F238E27FC236}">
                <a16:creationId xmlns:a16="http://schemas.microsoft.com/office/drawing/2014/main" id="{67AF0F4B-9561-DD40-A5C3-873CD7BF567A}"/>
              </a:ext>
            </a:extLst>
          </p:cNvPr>
          <p:cNvSpPr txBox="1"/>
          <p:nvPr/>
        </p:nvSpPr>
        <p:spPr>
          <a:xfrm>
            <a:off x="7979229" y="4800600"/>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E0CE5468-943D-134C-AE74-C7E953FD8FDA}"/>
              </a:ext>
            </a:extLst>
          </p:cNvPr>
          <p:cNvPicPr>
            <a:picLocks noChangeAspect="1"/>
          </p:cNvPicPr>
          <p:nvPr/>
        </p:nvPicPr>
        <p:blipFill>
          <a:blip r:embed="rId2"/>
          <a:stretch>
            <a:fillRect/>
          </a:stretch>
        </p:blipFill>
        <p:spPr>
          <a:xfrm>
            <a:off x="7612462" y="2079979"/>
            <a:ext cx="4254087" cy="1308950"/>
          </a:xfrm>
          <a:prstGeom prst="rect">
            <a:avLst/>
          </a:prstGeom>
        </p:spPr>
      </p:pic>
      <p:pic>
        <p:nvPicPr>
          <p:cNvPr id="9" name="Picture 8">
            <a:extLst>
              <a:ext uri="{FF2B5EF4-FFF2-40B4-BE49-F238E27FC236}">
                <a16:creationId xmlns:a16="http://schemas.microsoft.com/office/drawing/2014/main" id="{517449D7-248A-544D-8014-2202255D7FC5}"/>
              </a:ext>
            </a:extLst>
          </p:cNvPr>
          <p:cNvPicPr>
            <a:picLocks noChangeAspect="1"/>
          </p:cNvPicPr>
          <p:nvPr/>
        </p:nvPicPr>
        <p:blipFill>
          <a:blip r:embed="rId3"/>
          <a:stretch>
            <a:fillRect/>
          </a:stretch>
        </p:blipFill>
        <p:spPr>
          <a:xfrm>
            <a:off x="7612462" y="3491649"/>
            <a:ext cx="1681976" cy="1775419"/>
          </a:xfrm>
          <a:prstGeom prst="rect">
            <a:avLst/>
          </a:prstGeom>
        </p:spPr>
      </p:pic>
      <p:pic>
        <p:nvPicPr>
          <p:cNvPr id="13" name="Picture 12">
            <a:extLst>
              <a:ext uri="{FF2B5EF4-FFF2-40B4-BE49-F238E27FC236}">
                <a16:creationId xmlns:a16="http://schemas.microsoft.com/office/drawing/2014/main" id="{1507BBE2-327A-C048-97E9-6C9A71A51C13}"/>
              </a:ext>
            </a:extLst>
          </p:cNvPr>
          <p:cNvPicPr>
            <a:picLocks noChangeAspect="1"/>
          </p:cNvPicPr>
          <p:nvPr/>
        </p:nvPicPr>
        <p:blipFill>
          <a:blip r:embed="rId4"/>
          <a:stretch>
            <a:fillRect/>
          </a:stretch>
        </p:blipFill>
        <p:spPr>
          <a:xfrm>
            <a:off x="9405951" y="3445727"/>
            <a:ext cx="1845630" cy="1948165"/>
          </a:xfrm>
          <a:prstGeom prst="rect">
            <a:avLst/>
          </a:prstGeom>
        </p:spPr>
      </p:pic>
      <p:pic>
        <p:nvPicPr>
          <p:cNvPr id="14" name="Picture 13">
            <a:extLst>
              <a:ext uri="{FF2B5EF4-FFF2-40B4-BE49-F238E27FC236}">
                <a16:creationId xmlns:a16="http://schemas.microsoft.com/office/drawing/2014/main" id="{6FB5B0A8-A74D-034F-AF02-8F254508ADF0}"/>
              </a:ext>
            </a:extLst>
          </p:cNvPr>
          <p:cNvPicPr>
            <a:picLocks noChangeAspect="1"/>
          </p:cNvPicPr>
          <p:nvPr/>
        </p:nvPicPr>
        <p:blipFill>
          <a:blip r:embed="rId5"/>
          <a:stretch>
            <a:fillRect/>
          </a:stretch>
        </p:blipFill>
        <p:spPr>
          <a:xfrm>
            <a:off x="7750045" y="5369788"/>
            <a:ext cx="3639119" cy="1361785"/>
          </a:xfrm>
          <a:prstGeom prst="rect">
            <a:avLst/>
          </a:prstGeom>
        </p:spPr>
      </p:pic>
    </p:spTree>
    <p:extLst>
      <p:ext uri="{BB962C8B-B14F-4D97-AF65-F5344CB8AC3E}">
        <p14:creationId xmlns:p14="http://schemas.microsoft.com/office/powerpoint/2010/main" val="424955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E75E3-A631-C34D-BBBE-9F0FA265169E}"/>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6BBB7B5C-602D-C343-904C-0352061E1E24}"/>
              </a:ext>
            </a:extLst>
          </p:cNvPr>
          <p:cNvSpPr>
            <a:spLocks noGrp="1"/>
          </p:cNvSpPr>
          <p:nvPr>
            <p:ph idx="1"/>
          </p:nvPr>
        </p:nvSpPr>
        <p:spPr/>
        <p:txBody>
          <a:bodyPr>
            <a:normAutofit fontScale="85000" lnSpcReduction="20000"/>
          </a:bodyPr>
          <a:lstStyle/>
          <a:p>
            <a:r>
              <a:rPr lang="en-US" dirty="0"/>
              <a:t>Simulate 10,100, 1000, and 1000 coin flips from a coin with a  probability of heads of 0.55</a:t>
            </a:r>
          </a:p>
          <a:p>
            <a:r>
              <a:rPr lang="en-US" dirty="0"/>
              <a:t>Initially using a uniform prior for the probability of heads (so that every value between 0 and 1 has equal prior probability), use Stan to derive posterior distributions for the probability of heads with the three simulated data sets.</a:t>
            </a:r>
          </a:p>
          <a:p>
            <a:r>
              <a:rPr lang="en-US" dirty="0"/>
              <a:t>Now repeat this but change the code to use a beta prior for theta with parameters </a:t>
            </a:r>
            <a:r>
              <a:rPr lang="el-GR" dirty="0"/>
              <a:t>α</a:t>
            </a:r>
            <a:r>
              <a:rPr lang="en-US" dirty="0"/>
              <a:t>=10, </a:t>
            </a:r>
            <a:r>
              <a:rPr lang="el-GR" dirty="0"/>
              <a:t>β</a:t>
            </a:r>
            <a:r>
              <a:rPr lang="en-US" dirty="0"/>
              <a:t>=10.</a:t>
            </a:r>
          </a:p>
          <a:p>
            <a:r>
              <a:rPr lang="en-US" dirty="0"/>
              <a:t>Use the print command on the fitted stan object to show the 95% credible interval for the posterior distribution of theta (i.e. 2.5% and 97.5% quantiles).</a:t>
            </a:r>
          </a:p>
          <a:p>
            <a:pPr marL="0" indent="0">
              <a:buNone/>
            </a:pPr>
            <a:br>
              <a:rPr lang="en-US" dirty="0"/>
            </a:br>
            <a:r>
              <a:rPr lang="en-US" dirty="0"/>
              <a:t>(the R stan help for the beta distribution can be found here:</a:t>
            </a:r>
            <a:br>
              <a:rPr lang="en-US" dirty="0"/>
            </a:br>
            <a:r>
              <a:rPr lang="en-US" dirty="0"/>
              <a:t>https://mc-</a:t>
            </a:r>
            <a:r>
              <a:rPr lang="en-US" dirty="0" err="1"/>
              <a:t>stan.org</a:t>
            </a:r>
            <a:r>
              <a:rPr lang="en-US" dirty="0"/>
              <a:t>/docs/2_28/functions-reference/beta-</a:t>
            </a:r>
            <a:r>
              <a:rPr lang="en-US" dirty="0" err="1"/>
              <a:t>distribution.html</a:t>
            </a:r>
            <a:r>
              <a:rPr lang="en-US" dirty="0"/>
              <a:t>)</a:t>
            </a:r>
            <a:br>
              <a:rPr lang="en-US" dirty="0"/>
            </a:br>
            <a:endParaRPr lang="en-US" dirty="0"/>
          </a:p>
        </p:txBody>
      </p:sp>
    </p:spTree>
    <p:extLst>
      <p:ext uri="{BB962C8B-B14F-4D97-AF65-F5344CB8AC3E}">
        <p14:creationId xmlns:p14="http://schemas.microsoft.com/office/powerpoint/2010/main" val="87212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BF43ED-34A8-BD4B-B1AF-0AA39CABA41D}"/>
              </a:ext>
            </a:extLst>
          </p:cNvPr>
          <p:cNvSpPr txBox="1"/>
          <p:nvPr/>
        </p:nvSpPr>
        <p:spPr>
          <a:xfrm>
            <a:off x="400141" y="826108"/>
            <a:ext cx="11029859" cy="4585871"/>
          </a:xfrm>
          <a:prstGeom prst="rect">
            <a:avLst/>
          </a:prstGeom>
          <a:noFill/>
        </p:spPr>
        <p:txBody>
          <a:bodyPr wrap="square" rtlCol="0">
            <a:spAutoFit/>
          </a:bodyPr>
          <a:lstStyle/>
          <a:p>
            <a:r>
              <a:rPr lang="en-US" sz="2800" dirty="0"/>
              <a:t>Divergent transitions</a:t>
            </a:r>
            <a:br>
              <a:rPr lang="en-US" sz="2400" dirty="0"/>
            </a:br>
            <a:br>
              <a:rPr lang="en-US" sz="2400" dirty="0"/>
            </a:br>
            <a:r>
              <a:rPr lang="en-US" sz="2400" dirty="0"/>
              <a:t>“</a:t>
            </a:r>
            <a:r>
              <a:rPr lang="en-GB" sz="2400" dirty="0"/>
              <a:t>A </a:t>
            </a:r>
            <a:r>
              <a:rPr lang="en-GB" sz="2400" i="1" dirty="0"/>
              <a:t>divergence</a:t>
            </a:r>
            <a:r>
              <a:rPr lang="en-GB" sz="2400" dirty="0"/>
              <a:t> arises when the simulated Hamiltonian trajectory departs from the true trajectory as measured by departure of the Hamiltonian value from its initial value. When this divergence is too high, the simulation has gone off the rails and cannot be trusted….</a:t>
            </a:r>
            <a:br>
              <a:rPr lang="en-GB" sz="2400" dirty="0"/>
            </a:br>
            <a:br>
              <a:rPr lang="en-GB" sz="2400" dirty="0"/>
            </a:br>
            <a:r>
              <a:rPr lang="en-GB" sz="2400" dirty="0">
                <a:solidFill>
                  <a:schemeClr val="bg1"/>
                </a:solidFill>
              </a:rPr>
              <a:t>The Stan interfaces report divergences as warnings and provide ways to access which iterations encountered divergences. </a:t>
            </a:r>
            <a:r>
              <a:rPr lang="en-GB" sz="2400" dirty="0" err="1">
                <a:solidFill>
                  <a:schemeClr val="bg1"/>
                </a:solidFill>
              </a:rPr>
              <a:t>ShinyStan</a:t>
            </a:r>
            <a:r>
              <a:rPr lang="en-GB" sz="2400" dirty="0">
                <a:solidFill>
                  <a:schemeClr val="bg1"/>
                </a:solidFill>
              </a:rPr>
              <a:t> (an R package) provides visualizations that highlight the starting point of divergent transitions to diagnose where the divergences arise in parameter space</a:t>
            </a:r>
            <a:br>
              <a:rPr lang="en-GB" sz="2400" dirty="0"/>
            </a:br>
            <a:endParaRPr lang="en-US" sz="2400" dirty="0"/>
          </a:p>
        </p:txBody>
      </p:sp>
      <p:sp>
        <p:nvSpPr>
          <p:cNvPr id="2" name="TextBox 1">
            <a:extLst>
              <a:ext uri="{FF2B5EF4-FFF2-40B4-BE49-F238E27FC236}">
                <a16:creationId xmlns:a16="http://schemas.microsoft.com/office/drawing/2014/main" id="{CBF90351-AEC9-B54A-9395-8F3DA2605717}"/>
              </a:ext>
            </a:extLst>
          </p:cNvPr>
          <p:cNvSpPr txBox="1"/>
          <p:nvPr/>
        </p:nvSpPr>
        <p:spPr>
          <a:xfrm>
            <a:off x="5174429" y="6319658"/>
            <a:ext cx="6897722" cy="369332"/>
          </a:xfrm>
          <a:prstGeom prst="rect">
            <a:avLst/>
          </a:prstGeom>
          <a:noFill/>
        </p:spPr>
        <p:txBody>
          <a:bodyPr wrap="none" rtlCol="0">
            <a:spAutoFit/>
          </a:bodyPr>
          <a:lstStyle/>
          <a:p>
            <a:r>
              <a:rPr lang="en-US" dirty="0">
                <a:solidFill>
                  <a:schemeClr val="tx1">
                    <a:lumMod val="50000"/>
                    <a:lumOff val="50000"/>
                  </a:schemeClr>
                </a:solidFill>
              </a:rPr>
              <a:t>https://mc-</a:t>
            </a:r>
            <a:r>
              <a:rPr lang="en-US" dirty="0" err="1">
                <a:solidFill>
                  <a:schemeClr val="tx1">
                    <a:lumMod val="50000"/>
                    <a:lumOff val="50000"/>
                  </a:schemeClr>
                </a:solidFill>
              </a:rPr>
              <a:t>stan.org</a:t>
            </a:r>
            <a:r>
              <a:rPr lang="en-US" dirty="0">
                <a:solidFill>
                  <a:schemeClr val="tx1">
                    <a:lumMod val="50000"/>
                    <a:lumOff val="50000"/>
                  </a:schemeClr>
                </a:solidFill>
              </a:rPr>
              <a:t>/docs/2_19/reference-manual/divergent-transitions</a:t>
            </a:r>
          </a:p>
        </p:txBody>
      </p:sp>
    </p:spTree>
    <p:extLst>
      <p:ext uri="{BB962C8B-B14F-4D97-AF65-F5344CB8AC3E}">
        <p14:creationId xmlns:p14="http://schemas.microsoft.com/office/powerpoint/2010/main" val="4539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BF43ED-34A8-BD4B-B1AF-0AA39CABA41D}"/>
              </a:ext>
            </a:extLst>
          </p:cNvPr>
          <p:cNvSpPr txBox="1"/>
          <p:nvPr/>
        </p:nvSpPr>
        <p:spPr>
          <a:xfrm>
            <a:off x="400141" y="826108"/>
            <a:ext cx="11029859" cy="4585871"/>
          </a:xfrm>
          <a:prstGeom prst="rect">
            <a:avLst/>
          </a:prstGeom>
          <a:noFill/>
        </p:spPr>
        <p:txBody>
          <a:bodyPr wrap="square" rtlCol="0">
            <a:spAutoFit/>
          </a:bodyPr>
          <a:lstStyle/>
          <a:p>
            <a:r>
              <a:rPr lang="en-US" sz="2800" dirty="0"/>
              <a:t>Divergent transitions</a:t>
            </a:r>
            <a:br>
              <a:rPr lang="en-US" sz="2400" dirty="0"/>
            </a:br>
            <a:br>
              <a:rPr lang="en-US" sz="2400" dirty="0"/>
            </a:br>
            <a:r>
              <a:rPr lang="en-US" sz="2400" dirty="0">
                <a:solidFill>
                  <a:schemeClr val="bg1">
                    <a:lumMod val="65000"/>
                  </a:schemeClr>
                </a:solidFill>
              </a:rPr>
              <a:t>“</a:t>
            </a:r>
            <a:r>
              <a:rPr lang="en-GB" sz="2400" dirty="0">
                <a:solidFill>
                  <a:schemeClr val="bg1">
                    <a:lumMod val="65000"/>
                  </a:schemeClr>
                </a:solidFill>
              </a:rPr>
              <a:t>A </a:t>
            </a:r>
            <a:r>
              <a:rPr lang="en-GB" sz="2400" i="1" dirty="0">
                <a:solidFill>
                  <a:schemeClr val="bg1">
                    <a:lumMod val="65000"/>
                  </a:schemeClr>
                </a:solidFill>
              </a:rPr>
              <a:t>divergence</a:t>
            </a:r>
            <a:r>
              <a:rPr lang="en-GB" sz="2400" dirty="0">
                <a:solidFill>
                  <a:schemeClr val="bg1">
                    <a:lumMod val="65000"/>
                  </a:schemeClr>
                </a:solidFill>
              </a:rPr>
              <a:t> arises when the simulated Hamiltonian trajectory departs from the true trajectory as measured by departure of the Hamiltonian value from its initial value. When this divergence is too high, the simulation has gone off the rails and cannot be trusted….</a:t>
            </a:r>
            <a:br>
              <a:rPr lang="en-GB" sz="2400" dirty="0"/>
            </a:br>
            <a:br>
              <a:rPr lang="en-GB" sz="2400" dirty="0"/>
            </a:br>
            <a:r>
              <a:rPr lang="en-GB" sz="2400" dirty="0"/>
              <a:t>The Stan interfaces report divergences as warnings and provide ways to access which iterations encountered divergences. </a:t>
            </a:r>
            <a:r>
              <a:rPr lang="en-GB" sz="2400" dirty="0" err="1"/>
              <a:t>ShinyStan</a:t>
            </a:r>
            <a:r>
              <a:rPr lang="en-GB" sz="2400" dirty="0"/>
              <a:t> (an R package) provides visualizations that highlight the starting point of divergent transitions to diagnose where the divergences arise in parameter space</a:t>
            </a:r>
            <a:br>
              <a:rPr lang="en-GB" sz="2400" dirty="0"/>
            </a:br>
            <a:endParaRPr lang="en-US" sz="2400" dirty="0"/>
          </a:p>
        </p:txBody>
      </p:sp>
      <p:sp>
        <p:nvSpPr>
          <p:cNvPr id="2" name="TextBox 1">
            <a:extLst>
              <a:ext uri="{FF2B5EF4-FFF2-40B4-BE49-F238E27FC236}">
                <a16:creationId xmlns:a16="http://schemas.microsoft.com/office/drawing/2014/main" id="{CBF90351-AEC9-B54A-9395-8F3DA2605717}"/>
              </a:ext>
            </a:extLst>
          </p:cNvPr>
          <p:cNvSpPr txBox="1"/>
          <p:nvPr/>
        </p:nvSpPr>
        <p:spPr>
          <a:xfrm>
            <a:off x="5174429" y="6319658"/>
            <a:ext cx="6897722" cy="369332"/>
          </a:xfrm>
          <a:prstGeom prst="rect">
            <a:avLst/>
          </a:prstGeom>
          <a:noFill/>
        </p:spPr>
        <p:txBody>
          <a:bodyPr wrap="none" rtlCol="0">
            <a:spAutoFit/>
          </a:bodyPr>
          <a:lstStyle/>
          <a:p>
            <a:r>
              <a:rPr lang="en-US" dirty="0">
                <a:solidFill>
                  <a:schemeClr val="tx1">
                    <a:lumMod val="50000"/>
                    <a:lumOff val="50000"/>
                  </a:schemeClr>
                </a:solidFill>
              </a:rPr>
              <a:t>https://mc-</a:t>
            </a:r>
            <a:r>
              <a:rPr lang="en-US" dirty="0" err="1">
                <a:solidFill>
                  <a:schemeClr val="tx1">
                    <a:lumMod val="50000"/>
                    <a:lumOff val="50000"/>
                  </a:schemeClr>
                </a:solidFill>
              </a:rPr>
              <a:t>stan.org</a:t>
            </a:r>
            <a:r>
              <a:rPr lang="en-US" dirty="0">
                <a:solidFill>
                  <a:schemeClr val="tx1">
                    <a:lumMod val="50000"/>
                    <a:lumOff val="50000"/>
                  </a:schemeClr>
                </a:solidFill>
              </a:rPr>
              <a:t>/docs/2_19/reference-manual/divergent-transitions</a:t>
            </a:r>
          </a:p>
        </p:txBody>
      </p:sp>
    </p:spTree>
    <p:extLst>
      <p:ext uri="{BB962C8B-B14F-4D97-AF65-F5344CB8AC3E}">
        <p14:creationId xmlns:p14="http://schemas.microsoft.com/office/powerpoint/2010/main" val="46791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25E217-3DC0-EB47-8578-015BBC2287B8}"/>
              </a:ext>
            </a:extLst>
          </p:cNvPr>
          <p:cNvPicPr>
            <a:picLocks noChangeAspect="1"/>
          </p:cNvPicPr>
          <p:nvPr/>
        </p:nvPicPr>
        <p:blipFill>
          <a:blip r:embed="rId2"/>
          <a:stretch>
            <a:fillRect/>
          </a:stretch>
        </p:blipFill>
        <p:spPr>
          <a:xfrm>
            <a:off x="396538" y="1430764"/>
            <a:ext cx="11398924" cy="5427236"/>
          </a:xfrm>
          <a:prstGeom prst="rect">
            <a:avLst/>
          </a:prstGeom>
        </p:spPr>
      </p:pic>
      <p:sp>
        <p:nvSpPr>
          <p:cNvPr id="5" name="TextBox 4">
            <a:extLst>
              <a:ext uri="{FF2B5EF4-FFF2-40B4-BE49-F238E27FC236}">
                <a16:creationId xmlns:a16="http://schemas.microsoft.com/office/drawing/2014/main" id="{824DC545-C171-9943-B511-E49BE037EC90}"/>
              </a:ext>
            </a:extLst>
          </p:cNvPr>
          <p:cNvSpPr txBox="1"/>
          <p:nvPr/>
        </p:nvSpPr>
        <p:spPr>
          <a:xfrm>
            <a:off x="396538" y="315686"/>
            <a:ext cx="10946376" cy="646331"/>
          </a:xfrm>
          <a:prstGeom prst="rect">
            <a:avLst/>
          </a:prstGeom>
          <a:noFill/>
        </p:spPr>
        <p:txBody>
          <a:bodyPr wrap="square" rtlCol="0">
            <a:spAutoFit/>
          </a:bodyPr>
          <a:lstStyle/>
          <a:p>
            <a:r>
              <a:rPr lang="en-US" dirty="0"/>
              <a:t>To use </a:t>
            </a:r>
            <a:r>
              <a:rPr lang="en-US" dirty="0" err="1"/>
              <a:t>ShinyStan</a:t>
            </a:r>
            <a:r>
              <a:rPr lang="en-US" dirty="0"/>
              <a:t> interface to look at output from a fitted stan model :</a:t>
            </a:r>
            <a:br>
              <a:rPr lang="en-US" dirty="0"/>
            </a:br>
            <a:r>
              <a:rPr lang="en-US" dirty="0" err="1"/>
              <a:t>i</a:t>
            </a:r>
            <a:r>
              <a:rPr lang="en-US" dirty="0"/>
              <a:t>) install R package </a:t>
            </a:r>
            <a:r>
              <a:rPr lang="en-US" i="1" dirty="0" err="1"/>
              <a:t>shinystan</a:t>
            </a:r>
            <a:r>
              <a:rPr lang="en-US" i="1" dirty="0"/>
              <a:t>; ii) </a:t>
            </a:r>
            <a:r>
              <a:rPr lang="en-US" dirty="0"/>
              <a:t>load package </a:t>
            </a:r>
            <a:r>
              <a:rPr lang="en-US" dirty="0">
                <a:solidFill>
                  <a:schemeClr val="accent1"/>
                </a:solidFill>
              </a:rPr>
              <a:t>with </a:t>
            </a:r>
            <a:r>
              <a:rPr lang="en-US" i="1" dirty="0">
                <a:solidFill>
                  <a:schemeClr val="accent1"/>
                </a:solidFill>
              </a:rPr>
              <a:t>library(</a:t>
            </a:r>
            <a:r>
              <a:rPr lang="en-US" i="1" dirty="0" err="1">
                <a:solidFill>
                  <a:schemeClr val="accent1"/>
                </a:solidFill>
              </a:rPr>
              <a:t>shinystan</a:t>
            </a:r>
            <a:r>
              <a:rPr lang="en-US" i="1" dirty="0">
                <a:solidFill>
                  <a:schemeClr val="accent1"/>
                </a:solidFill>
              </a:rPr>
              <a:t>)</a:t>
            </a:r>
            <a:r>
              <a:rPr lang="en-US" i="1" dirty="0"/>
              <a:t>; iii) </a:t>
            </a:r>
            <a:r>
              <a:rPr lang="en-US" dirty="0"/>
              <a:t>enter </a:t>
            </a:r>
            <a:r>
              <a:rPr lang="en-US" dirty="0" err="1">
                <a:solidFill>
                  <a:schemeClr val="accent1"/>
                </a:solidFill>
              </a:rPr>
              <a:t>launch_shinystan</a:t>
            </a:r>
            <a:r>
              <a:rPr lang="en-US" dirty="0">
                <a:solidFill>
                  <a:schemeClr val="accent1"/>
                </a:solidFill>
              </a:rPr>
              <a:t>(</a:t>
            </a:r>
            <a:r>
              <a:rPr lang="en-US" dirty="0" err="1">
                <a:solidFill>
                  <a:schemeClr val="accent1"/>
                </a:solidFill>
              </a:rPr>
              <a:t>fittedstanmodel</a:t>
            </a:r>
            <a:r>
              <a:rPr lang="en-US" dirty="0">
                <a:solidFill>
                  <a:schemeClr val="accent1"/>
                </a:solidFill>
              </a:rPr>
              <a:t>)</a:t>
            </a:r>
          </a:p>
        </p:txBody>
      </p:sp>
    </p:spTree>
    <p:extLst>
      <p:ext uri="{BB962C8B-B14F-4D97-AF65-F5344CB8AC3E}">
        <p14:creationId xmlns:p14="http://schemas.microsoft.com/office/powerpoint/2010/main" val="364893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09B83-4545-674A-B317-6EB5D33F52AF}"/>
              </a:ext>
            </a:extLst>
          </p:cNvPr>
          <p:cNvSpPr txBox="1"/>
          <p:nvPr/>
        </p:nvSpPr>
        <p:spPr>
          <a:xfrm>
            <a:off x="979714" y="522511"/>
            <a:ext cx="8871857" cy="4801314"/>
          </a:xfrm>
          <a:prstGeom prst="rect">
            <a:avLst/>
          </a:prstGeom>
          <a:noFill/>
        </p:spPr>
        <p:txBody>
          <a:bodyPr wrap="square" rtlCol="0">
            <a:spAutoFit/>
          </a:bodyPr>
          <a:lstStyle/>
          <a:p>
            <a:r>
              <a:rPr lang="en-GB" sz="2400" b="1" dirty="0"/>
              <a:t>If there are (post-warmup) divergences then the results may be biased and should not be used.</a:t>
            </a:r>
          </a:p>
          <a:p>
            <a:endParaRPr lang="en-GB" sz="2400" dirty="0"/>
          </a:p>
          <a:p>
            <a:r>
              <a:rPr lang="en-GB" sz="2400" dirty="0"/>
              <a:t>In some cases, simply lowering the initial step size and increasing the target acceptance rate will keep the step size small enough that sampling can proceed.</a:t>
            </a:r>
          </a:p>
          <a:p>
            <a:r>
              <a:rPr lang="en-GB" sz="2400" dirty="0"/>
              <a:t>The exact cause of each divergent transition is printed as a warning message in the output console. This can be useful in cases where managing the step size is insufficient. In such cases, a reparameterization is often required so that the posterior curvature is more manageable; see the section about Neal's Funnel in the Stan manual for an example.</a:t>
            </a:r>
          </a:p>
          <a:p>
            <a:endParaRPr lang="en-US" dirty="0"/>
          </a:p>
        </p:txBody>
      </p:sp>
      <p:sp>
        <p:nvSpPr>
          <p:cNvPr id="5" name="TextBox 4">
            <a:extLst>
              <a:ext uri="{FF2B5EF4-FFF2-40B4-BE49-F238E27FC236}">
                <a16:creationId xmlns:a16="http://schemas.microsoft.com/office/drawing/2014/main" id="{F53A47D2-3E1F-2E4F-9565-3394E2EC1448}"/>
              </a:ext>
            </a:extLst>
          </p:cNvPr>
          <p:cNvSpPr txBox="1"/>
          <p:nvPr/>
        </p:nvSpPr>
        <p:spPr>
          <a:xfrm>
            <a:off x="4036741" y="6333893"/>
            <a:ext cx="8030660" cy="369332"/>
          </a:xfrm>
          <a:prstGeom prst="rect">
            <a:avLst/>
          </a:prstGeom>
          <a:noFill/>
        </p:spPr>
        <p:txBody>
          <a:bodyPr wrap="none" rtlCol="0">
            <a:spAutoFit/>
          </a:bodyPr>
          <a:lstStyle/>
          <a:p>
            <a:r>
              <a:rPr lang="en-US" dirty="0">
                <a:solidFill>
                  <a:schemeClr val="tx1">
                    <a:lumMod val="50000"/>
                    <a:lumOff val="50000"/>
                  </a:schemeClr>
                </a:solidFill>
              </a:rPr>
              <a:t>https://mc-</a:t>
            </a:r>
            <a:r>
              <a:rPr lang="en-US" dirty="0" err="1">
                <a:solidFill>
                  <a:schemeClr val="tx1">
                    <a:lumMod val="50000"/>
                    <a:lumOff val="50000"/>
                  </a:schemeClr>
                </a:solidFill>
              </a:rPr>
              <a:t>stan.org</a:t>
            </a:r>
            <a:r>
              <a:rPr lang="en-US" dirty="0">
                <a:solidFill>
                  <a:schemeClr val="tx1">
                    <a:lumMod val="50000"/>
                    <a:lumOff val="50000"/>
                  </a:schemeClr>
                </a:solidFill>
              </a:rPr>
              <a:t>/users/documentation/case-studies/</a:t>
            </a:r>
            <a:r>
              <a:rPr lang="en-US" dirty="0" err="1">
                <a:solidFill>
                  <a:schemeClr val="tx1">
                    <a:lumMod val="50000"/>
                    <a:lumOff val="50000"/>
                  </a:schemeClr>
                </a:solidFill>
              </a:rPr>
              <a:t>divergences_and_bias.html</a:t>
            </a:r>
            <a:endParaRPr lang="en-US" dirty="0">
              <a:solidFill>
                <a:schemeClr val="tx1">
                  <a:lumMod val="50000"/>
                  <a:lumOff val="50000"/>
                </a:schemeClr>
              </a:solidFill>
            </a:endParaRPr>
          </a:p>
        </p:txBody>
      </p:sp>
    </p:spTree>
    <p:extLst>
      <p:ext uri="{BB962C8B-B14F-4D97-AF65-F5344CB8AC3E}">
        <p14:creationId xmlns:p14="http://schemas.microsoft.com/office/powerpoint/2010/main" val="370056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A234-A501-0140-8F7A-EF56342C2AC4}"/>
              </a:ext>
            </a:extLst>
          </p:cNvPr>
          <p:cNvSpPr>
            <a:spLocks noGrp="1"/>
          </p:cNvSpPr>
          <p:nvPr>
            <p:ph type="title"/>
          </p:nvPr>
        </p:nvSpPr>
        <p:spPr>
          <a:xfrm>
            <a:off x="449146" y="254000"/>
            <a:ext cx="10515600" cy="1325563"/>
          </a:xfrm>
        </p:spPr>
        <p:txBody>
          <a:bodyPr>
            <a:normAutofit/>
          </a:bodyPr>
          <a:lstStyle/>
          <a:p>
            <a:r>
              <a:rPr lang="en-US" sz="2000" dirty="0"/>
              <a:t>What to do about divergences</a:t>
            </a:r>
          </a:p>
        </p:txBody>
      </p:sp>
      <p:pic>
        <p:nvPicPr>
          <p:cNvPr id="6" name="Picture 5">
            <a:extLst>
              <a:ext uri="{FF2B5EF4-FFF2-40B4-BE49-F238E27FC236}">
                <a16:creationId xmlns:a16="http://schemas.microsoft.com/office/drawing/2014/main" id="{AA0C80EE-7CBA-134A-8C49-D89D222E2F52}"/>
              </a:ext>
            </a:extLst>
          </p:cNvPr>
          <p:cNvPicPr>
            <a:picLocks noChangeAspect="1"/>
          </p:cNvPicPr>
          <p:nvPr/>
        </p:nvPicPr>
        <p:blipFill>
          <a:blip r:embed="rId2"/>
          <a:stretch>
            <a:fillRect/>
          </a:stretch>
        </p:blipFill>
        <p:spPr>
          <a:xfrm>
            <a:off x="348786" y="1579563"/>
            <a:ext cx="4806848" cy="3247870"/>
          </a:xfrm>
          <a:prstGeom prst="rect">
            <a:avLst/>
          </a:prstGeom>
        </p:spPr>
      </p:pic>
      <p:pic>
        <p:nvPicPr>
          <p:cNvPr id="7" name="Picture 6">
            <a:extLst>
              <a:ext uri="{FF2B5EF4-FFF2-40B4-BE49-F238E27FC236}">
                <a16:creationId xmlns:a16="http://schemas.microsoft.com/office/drawing/2014/main" id="{97C62816-1706-9A41-8004-5E9D68AF6C14}"/>
              </a:ext>
            </a:extLst>
          </p:cNvPr>
          <p:cNvPicPr>
            <a:picLocks noChangeAspect="1"/>
          </p:cNvPicPr>
          <p:nvPr/>
        </p:nvPicPr>
        <p:blipFill>
          <a:blip r:embed="rId3"/>
          <a:stretch>
            <a:fillRect/>
          </a:stretch>
        </p:blipFill>
        <p:spPr>
          <a:xfrm>
            <a:off x="5364694" y="1579563"/>
            <a:ext cx="5390991" cy="2961849"/>
          </a:xfrm>
          <a:prstGeom prst="rect">
            <a:avLst/>
          </a:prstGeom>
        </p:spPr>
      </p:pic>
      <p:sp>
        <p:nvSpPr>
          <p:cNvPr id="8" name="TextBox 7">
            <a:extLst>
              <a:ext uri="{FF2B5EF4-FFF2-40B4-BE49-F238E27FC236}">
                <a16:creationId xmlns:a16="http://schemas.microsoft.com/office/drawing/2014/main" id="{C6D382D1-14FB-844A-9593-7DE3B30CFE70}"/>
              </a:ext>
            </a:extLst>
          </p:cNvPr>
          <p:cNvSpPr txBox="1"/>
          <p:nvPr/>
        </p:nvSpPr>
        <p:spPr>
          <a:xfrm>
            <a:off x="4036741" y="5866975"/>
            <a:ext cx="7730321" cy="369332"/>
          </a:xfrm>
          <a:prstGeom prst="rect">
            <a:avLst/>
          </a:prstGeom>
          <a:noFill/>
        </p:spPr>
        <p:txBody>
          <a:bodyPr wrap="none" rtlCol="0">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www.martinmodrak.cz</a:t>
            </a:r>
            <a:r>
              <a:rPr lang="en-US" dirty="0">
                <a:solidFill>
                  <a:schemeClr val="tx1">
                    <a:lumMod val="50000"/>
                    <a:lumOff val="50000"/>
                  </a:schemeClr>
                </a:solidFill>
              </a:rPr>
              <a:t>/2018/02/19/taming-divergences-in-stan-models/</a:t>
            </a:r>
          </a:p>
        </p:txBody>
      </p:sp>
    </p:spTree>
    <p:extLst>
      <p:ext uri="{BB962C8B-B14F-4D97-AF65-F5344CB8AC3E}">
        <p14:creationId xmlns:p14="http://schemas.microsoft.com/office/powerpoint/2010/main" val="326449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Rectangle 3">
                <a:extLst>
                  <a:ext uri="{FF2B5EF4-FFF2-40B4-BE49-F238E27FC236}">
                    <a16:creationId xmlns:a16="http://schemas.microsoft.com/office/drawing/2014/main" id="{C845F48F-B2B9-EF4D-9898-6CA9DE7EF749}"/>
                  </a:ext>
                </a:extLst>
              </p:cNvPr>
              <p:cNvSpPr>
                <a:spLocks noGrp="1" noChangeArrowheads="1"/>
              </p:cNvSpPr>
              <p:nvPr>
                <p:ph type="body" idx="1"/>
              </p:nvPr>
            </p:nvSpPr>
            <p:spPr>
              <a:xfrm>
                <a:off x="748264" y="1642501"/>
                <a:ext cx="10515600" cy="4351338"/>
              </a:xfrm>
            </p:spPr>
            <p:txBody>
              <a:bodyPr/>
              <a:lstStyle/>
              <a:p>
                <a:pPr marL="0" indent="0">
                  <a:buNone/>
                </a:pPr>
                <a:r>
                  <a:rPr lang="en-US" altLang="en-US" dirty="0"/>
                  <a:t>Bayes’ Theorem</a:t>
                </a:r>
              </a:p>
              <a:p>
                <a:pPr marL="457200" lvl="1" indent="0">
                  <a:buNone/>
                </a:pPr>
                <a:endParaRPr lang="en-US" altLang="en-US" dirty="0"/>
              </a:p>
              <a:p>
                <a:pPr marL="457200" lvl="1" indent="0">
                  <a:buNone/>
                </a:pPr>
                <a:r>
                  <a:rPr lang="en-US" altLang="en-US" b="0" dirty="0"/>
                  <a:t>		</a:t>
                </a:r>
              </a:p>
              <a:p>
                <a:pPr marL="457200" lvl="1" indent="0">
                  <a:buNone/>
                </a:pPr>
                <a:endParaRPr lang="en-US" altLang="en-US" dirty="0"/>
              </a:p>
              <a:p>
                <a:pPr marL="457200" lvl="1" indent="0">
                  <a:buNone/>
                </a:pPr>
                <a:endParaRPr lang="en-US" altLang="en-US" b="0" dirty="0"/>
              </a:p>
              <a:p>
                <a:pPr marL="457200" lvl="1" indent="0">
                  <a:buNone/>
                </a:pPr>
                <a:r>
                  <a:rPr lang="en-US" altLang="en-US" sz="2800" dirty="0"/>
                  <a:t>		</a:t>
                </a:r>
                <a:r>
                  <a:rPr lang="en-US" altLang="en-US" sz="2800" b="0" dirty="0"/>
                  <a:t>	</a:t>
                </a:r>
                <a14:m>
                  <m:oMath xmlns:m="http://schemas.openxmlformats.org/officeDocument/2006/math">
                    <m:r>
                      <a:rPr lang="en-GB" altLang="en-US" sz="2800" b="0" i="1" smtClean="0">
                        <a:solidFill>
                          <a:srgbClr val="00B050"/>
                        </a:solidFill>
                        <a:latin typeface="Cambria Math" panose="02040503050406030204" pitchFamily="18" charset="0"/>
                      </a:rPr>
                      <m:t>𝑃</m:t>
                    </m:r>
                    <m:r>
                      <a:rPr lang="en-GB" altLang="en-US" sz="2800" b="0" i="1" smtClean="0">
                        <a:solidFill>
                          <a:srgbClr val="00B050"/>
                        </a:solidFill>
                        <a:latin typeface="Cambria Math" panose="02040503050406030204" pitchFamily="18" charset="0"/>
                      </a:rPr>
                      <m:t>(</m:t>
                    </m:r>
                    <m:r>
                      <a:rPr lang="en-GB" altLang="en-US" sz="2800" b="0" i="1" smtClean="0">
                        <a:solidFill>
                          <a:srgbClr val="00B050"/>
                        </a:solidFill>
                        <a:latin typeface="Cambria Math" panose="02040503050406030204" pitchFamily="18" charset="0"/>
                        <a:ea typeface="Cambria Math" panose="02040503050406030204" pitchFamily="18" charset="0"/>
                      </a:rPr>
                      <m:t>𝜃</m:t>
                    </m:r>
                  </m:oMath>
                </a14:m>
                <a:r>
                  <a:rPr lang="en-US" altLang="en-US" sz="2800" dirty="0">
                    <a:solidFill>
                      <a:srgbClr val="00B050"/>
                    </a:solidFill>
                  </a:rPr>
                  <a:t>|D)</a:t>
                </a:r>
                <a:r>
                  <a:rPr lang="en-US" altLang="en-US" sz="2800" dirty="0">
                    <a:solidFill>
                      <a:schemeClr val="accent6">
                        <a:lumMod val="50000"/>
                      </a:schemeClr>
                    </a:solidFill>
                  </a:rPr>
                  <a:t> </a:t>
                </a:r>
                <a:r>
                  <a:rPr lang="en-US" altLang="en-US" sz="2800" dirty="0"/>
                  <a:t>= </a:t>
                </a:r>
                <a14:m>
                  <m:oMath xmlns:m="http://schemas.openxmlformats.org/officeDocument/2006/math">
                    <m:f>
                      <m:fPr>
                        <m:ctrlPr>
                          <a:rPr lang="en-US" altLang="en-US" sz="2800" i="1" smtClean="0">
                            <a:latin typeface="Cambria Math" panose="02040503050406030204" pitchFamily="18" charset="0"/>
                          </a:rPr>
                        </m:ctrlPr>
                      </m:fPr>
                      <m:num>
                        <m:r>
                          <a:rPr lang="en-GB" altLang="en-US" sz="2800" i="1" smtClean="0">
                            <a:solidFill>
                              <a:schemeClr val="accent1">
                                <a:lumMod val="75000"/>
                              </a:schemeClr>
                            </a:solidFill>
                            <a:latin typeface="Cambria Math" panose="02040503050406030204" pitchFamily="18" charset="0"/>
                          </a:rPr>
                          <m:t>𝑃</m:t>
                        </m:r>
                        <m:r>
                          <m:rPr>
                            <m:nor/>
                          </m:rPr>
                          <a:rPr lang="en-GB" altLang="en-US" sz="2800" b="0" i="0" smtClean="0">
                            <a:solidFill>
                              <a:schemeClr val="accent1">
                                <a:lumMod val="75000"/>
                              </a:schemeClr>
                            </a:solidFill>
                            <a:latin typeface="Cambria Math" panose="02040503050406030204" pitchFamily="18" charset="0"/>
                          </a:rPr>
                          <m:t>(</m:t>
                        </m:r>
                        <m:r>
                          <m:rPr>
                            <m:nor/>
                          </m:rPr>
                          <a:rPr lang="en-US" altLang="en-US" sz="2800" dirty="0">
                            <a:solidFill>
                              <a:schemeClr val="accent1">
                                <a:lumMod val="75000"/>
                              </a:schemeClr>
                            </a:solidFill>
                          </a:rPr>
                          <m:t>D</m:t>
                        </m:r>
                        <m:r>
                          <m:rPr>
                            <m:nor/>
                          </m:rPr>
                          <a:rPr lang="en-GB" altLang="en-US" sz="2800" b="0" i="0" dirty="0" smtClean="0">
                            <a:solidFill>
                              <a:schemeClr val="accent1">
                                <a:lumMod val="75000"/>
                              </a:schemeClr>
                            </a:solidFill>
                          </a:rPr>
                          <m:t>|</m:t>
                        </m:r>
                        <m:r>
                          <a:rPr lang="en-GB" altLang="en-US" sz="2800" i="1">
                            <a:solidFill>
                              <a:schemeClr val="accent1">
                                <a:lumMod val="75000"/>
                              </a:schemeClr>
                            </a:solidFill>
                            <a:latin typeface="Cambria Math" panose="02040503050406030204" pitchFamily="18" charset="0"/>
                            <a:ea typeface="Cambria Math" panose="02040503050406030204" pitchFamily="18" charset="0"/>
                          </a:rPr>
                          <m:t>𝜃</m:t>
                        </m:r>
                        <m:r>
                          <m:rPr>
                            <m:nor/>
                          </m:rPr>
                          <a:rPr lang="en-US" altLang="en-US" sz="2800" dirty="0">
                            <a:solidFill>
                              <a:schemeClr val="accent1">
                                <a:lumMod val="75000"/>
                              </a:schemeClr>
                            </a:solidFill>
                          </a:rPr>
                          <m:t>)</m:t>
                        </m:r>
                        <m:r>
                          <a:rPr lang="en-GB" altLang="en-US" sz="2800" i="1" smtClean="0">
                            <a:solidFill>
                              <a:schemeClr val="accent2"/>
                            </a:solidFill>
                            <a:latin typeface="Cambria Math" panose="02040503050406030204" pitchFamily="18" charset="0"/>
                          </a:rPr>
                          <m:t>𝑃</m:t>
                        </m:r>
                        <m:r>
                          <m:rPr>
                            <m:nor/>
                          </m:rPr>
                          <a:rPr lang="en-GB" altLang="en-US" sz="2800">
                            <a:solidFill>
                              <a:schemeClr val="accent2"/>
                            </a:solidFill>
                            <a:latin typeface="Cambria Math" panose="02040503050406030204" pitchFamily="18" charset="0"/>
                          </a:rPr>
                          <m:t>(</m:t>
                        </m:r>
                        <m:r>
                          <a:rPr lang="en-GB" altLang="en-US" sz="2800" i="1">
                            <a:solidFill>
                              <a:schemeClr val="accent2"/>
                            </a:solidFill>
                            <a:latin typeface="Cambria Math" panose="02040503050406030204" pitchFamily="18" charset="0"/>
                            <a:ea typeface="Cambria Math" panose="02040503050406030204" pitchFamily="18" charset="0"/>
                          </a:rPr>
                          <m:t>𝜃</m:t>
                        </m:r>
                        <m:r>
                          <m:rPr>
                            <m:nor/>
                          </m:rPr>
                          <a:rPr lang="en-GB" altLang="en-US" sz="2800" b="0" i="0" smtClean="0">
                            <a:solidFill>
                              <a:schemeClr val="accent2"/>
                            </a:solidFill>
                            <a:latin typeface="Cambria Math" panose="02040503050406030204" pitchFamily="18" charset="0"/>
                          </a:rPr>
                          <m:t>)</m:t>
                        </m:r>
                        <m:r>
                          <a:rPr lang="en-GB" altLang="en-US" sz="2800" b="0" i="1" smtClean="0">
                            <a:solidFill>
                              <a:schemeClr val="accent2"/>
                            </a:solidFill>
                            <a:latin typeface="Cambria Math" panose="02040503050406030204" pitchFamily="18" charset="0"/>
                          </a:rPr>
                          <m:t> </m:t>
                        </m:r>
                      </m:num>
                      <m:den>
                        <m:r>
                          <a:rPr lang="en-GB" altLang="en-US" sz="2800" i="1" smtClean="0">
                            <a:solidFill>
                              <a:schemeClr val="accent2">
                                <a:lumMod val="50000"/>
                              </a:schemeClr>
                            </a:solidFill>
                            <a:latin typeface="Cambria Math" panose="02040503050406030204" pitchFamily="18" charset="0"/>
                            <a:ea typeface="Cambria Math" panose="02040503050406030204" pitchFamily="18" charset="0"/>
                          </a:rPr>
                          <m:t>𝑃</m:t>
                        </m:r>
                        <m:r>
                          <m:rPr>
                            <m:nor/>
                          </m:rPr>
                          <a:rPr lang="en-GB" altLang="en-US" sz="2800">
                            <a:solidFill>
                              <a:schemeClr val="accent2">
                                <a:lumMod val="50000"/>
                              </a:schemeClr>
                            </a:solidFill>
                            <a:latin typeface="Cambria Math" panose="02040503050406030204" pitchFamily="18" charset="0"/>
                          </a:rPr>
                          <m:t>(</m:t>
                        </m:r>
                        <m:r>
                          <m:rPr>
                            <m:nor/>
                          </m:rPr>
                          <a:rPr lang="en-US" altLang="en-US" sz="2800" dirty="0">
                            <a:solidFill>
                              <a:schemeClr val="accent2">
                                <a:lumMod val="50000"/>
                              </a:schemeClr>
                            </a:solidFill>
                          </a:rPr>
                          <m:t>D</m:t>
                        </m:r>
                        <m:r>
                          <m:rPr>
                            <m:nor/>
                          </m:rPr>
                          <a:rPr lang="en-GB" altLang="en-US" sz="2800">
                            <a:solidFill>
                              <a:schemeClr val="accent2">
                                <a:lumMod val="50000"/>
                              </a:schemeClr>
                            </a:solidFill>
                            <a:latin typeface="Cambria Math" panose="02040503050406030204" pitchFamily="18" charset="0"/>
                          </a:rPr>
                          <m:t>)</m:t>
                        </m:r>
                      </m:den>
                    </m:f>
                  </m:oMath>
                </a14:m>
                <a:endParaRPr lang="en-US" altLang="en-US" sz="2800" dirty="0"/>
              </a:p>
            </p:txBody>
          </p:sp>
        </mc:Choice>
        <mc:Fallback xmlns="">
          <p:sp>
            <p:nvSpPr>
              <p:cNvPr id="19459" name="Rectangle 3">
                <a:extLst>
                  <a:ext uri="{FF2B5EF4-FFF2-40B4-BE49-F238E27FC236}">
                    <a16:creationId xmlns:a16="http://schemas.microsoft.com/office/drawing/2014/main" id="{C845F48F-B2B9-EF4D-9898-6CA9DE7EF749}"/>
                  </a:ext>
                </a:extLst>
              </p:cNvPr>
              <p:cNvSpPr>
                <a:spLocks noGrp="1" noRot="1" noChangeAspect="1" noMove="1" noResize="1" noEditPoints="1" noAdjustHandles="1" noChangeArrowheads="1" noChangeShapeType="1" noTextEdit="1"/>
              </p:cNvSpPr>
              <p:nvPr>
                <p:ph type="body" idx="1"/>
              </p:nvPr>
            </p:nvSpPr>
            <p:spPr>
              <a:xfrm>
                <a:off x="748264" y="1642501"/>
                <a:ext cx="10515600" cy="4351338"/>
              </a:xfrm>
              <a:blipFill>
                <a:blip r:embed="rId3"/>
                <a:stretch>
                  <a:fillRect l="-1327" t="-262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5D8D931F-753D-BC4F-A6C0-CBE5DEAFAB07}"/>
              </a:ext>
            </a:extLst>
          </p:cNvPr>
          <p:cNvGrpSpPr/>
          <p:nvPr/>
        </p:nvGrpSpPr>
        <p:grpSpPr>
          <a:xfrm>
            <a:off x="2745477" y="2423117"/>
            <a:ext cx="5121931" cy="3018331"/>
            <a:chOff x="2843610" y="1334614"/>
            <a:chExt cx="5121931" cy="3018331"/>
          </a:xfrm>
        </p:grpSpPr>
        <p:sp>
          <p:nvSpPr>
            <p:cNvPr id="19461" name="Line 5">
              <a:extLst>
                <a:ext uri="{FF2B5EF4-FFF2-40B4-BE49-F238E27FC236}">
                  <a16:creationId xmlns:a16="http://schemas.microsoft.com/office/drawing/2014/main" id="{20F34CC5-4393-3E4C-9CCF-B24EFD3646E3}"/>
                </a:ext>
              </a:extLst>
            </p:cNvPr>
            <p:cNvSpPr>
              <a:spLocks noChangeShapeType="1"/>
            </p:cNvSpPr>
            <p:nvPr/>
          </p:nvSpPr>
          <p:spPr bwMode="auto">
            <a:xfrm flipH="1" flipV="1">
              <a:off x="3884023" y="3265714"/>
              <a:ext cx="0" cy="6255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2" name="Line 6">
              <a:extLst>
                <a:ext uri="{FF2B5EF4-FFF2-40B4-BE49-F238E27FC236}">
                  <a16:creationId xmlns:a16="http://schemas.microsoft.com/office/drawing/2014/main" id="{FAF982F6-8A6A-6C49-A08B-2A4A5F34B8C6}"/>
                </a:ext>
              </a:extLst>
            </p:cNvPr>
            <p:cNvSpPr>
              <a:spLocks noChangeShapeType="1"/>
            </p:cNvSpPr>
            <p:nvPr/>
          </p:nvSpPr>
          <p:spPr bwMode="auto">
            <a:xfrm flipH="1">
              <a:off x="5599289" y="1422400"/>
              <a:ext cx="0" cy="10385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3" name="Line 7">
              <a:extLst>
                <a:ext uri="{FF2B5EF4-FFF2-40B4-BE49-F238E27FC236}">
                  <a16:creationId xmlns:a16="http://schemas.microsoft.com/office/drawing/2014/main" id="{5BA6043F-90FE-F143-B20C-7D1EB1BCFF66}"/>
                </a:ext>
              </a:extLst>
            </p:cNvPr>
            <p:cNvSpPr>
              <a:spLocks noChangeShapeType="1"/>
            </p:cNvSpPr>
            <p:nvPr/>
          </p:nvSpPr>
          <p:spPr bwMode="auto">
            <a:xfrm>
              <a:off x="6326825" y="2208215"/>
              <a:ext cx="0" cy="3746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9464" name="Text Box 8">
              <a:extLst>
                <a:ext uri="{FF2B5EF4-FFF2-40B4-BE49-F238E27FC236}">
                  <a16:creationId xmlns:a16="http://schemas.microsoft.com/office/drawing/2014/main" id="{3A7EBD7A-B92E-4D4E-86DA-7F92AD3DBD24}"/>
                </a:ext>
              </a:extLst>
            </p:cNvPr>
            <p:cNvSpPr txBox="1">
              <a:spLocks noChangeArrowheads="1"/>
            </p:cNvSpPr>
            <p:nvPr/>
          </p:nvSpPr>
          <p:spPr bwMode="auto">
            <a:xfrm>
              <a:off x="2843610" y="3633504"/>
              <a:ext cx="104041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dirty="0">
                  <a:solidFill>
                    <a:schemeClr val="accent6">
                      <a:lumMod val="75000"/>
                    </a:schemeClr>
                  </a:solidFill>
                </a:rPr>
                <a:t>posterior</a:t>
              </a:r>
            </a:p>
          </p:txBody>
        </p:sp>
        <p:sp>
          <p:nvSpPr>
            <p:cNvPr id="19465" name="Text Box 9">
              <a:extLst>
                <a:ext uri="{FF2B5EF4-FFF2-40B4-BE49-F238E27FC236}">
                  <a16:creationId xmlns:a16="http://schemas.microsoft.com/office/drawing/2014/main" id="{A17519CC-9377-1C41-B971-04DBC4DB3F23}"/>
                </a:ext>
              </a:extLst>
            </p:cNvPr>
            <p:cNvSpPr txBox="1">
              <a:spLocks noChangeArrowheads="1"/>
            </p:cNvSpPr>
            <p:nvPr/>
          </p:nvSpPr>
          <p:spPr bwMode="auto">
            <a:xfrm>
              <a:off x="5548125" y="1334614"/>
              <a:ext cx="1095749"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dirty="0">
                  <a:solidFill>
                    <a:schemeClr val="accent1">
                      <a:lumMod val="75000"/>
                    </a:schemeClr>
                  </a:solidFill>
                </a:rPr>
                <a:t>likelihood</a:t>
              </a:r>
            </a:p>
          </p:txBody>
        </p:sp>
        <p:sp>
          <p:nvSpPr>
            <p:cNvPr id="19466" name="Text Box 10">
              <a:extLst>
                <a:ext uri="{FF2B5EF4-FFF2-40B4-BE49-F238E27FC236}">
                  <a16:creationId xmlns:a16="http://schemas.microsoft.com/office/drawing/2014/main" id="{99024860-394F-864C-9D24-ABDCF05FCF97}"/>
                </a:ext>
              </a:extLst>
            </p:cNvPr>
            <p:cNvSpPr txBox="1">
              <a:spLocks noChangeArrowheads="1"/>
            </p:cNvSpPr>
            <p:nvPr/>
          </p:nvSpPr>
          <p:spPr bwMode="auto">
            <a:xfrm>
              <a:off x="6006064" y="1838883"/>
              <a:ext cx="641522"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dirty="0">
                  <a:solidFill>
                    <a:schemeClr val="accent2"/>
                  </a:solidFill>
                </a:rPr>
                <a:t>prior</a:t>
              </a:r>
            </a:p>
          </p:txBody>
        </p:sp>
        <p:sp>
          <p:nvSpPr>
            <p:cNvPr id="14" name="Line 5">
              <a:extLst>
                <a:ext uri="{FF2B5EF4-FFF2-40B4-BE49-F238E27FC236}">
                  <a16:creationId xmlns:a16="http://schemas.microsoft.com/office/drawing/2014/main" id="{F87EE8B7-0254-A74B-81E3-35C5AA740C1D}"/>
                </a:ext>
              </a:extLst>
            </p:cNvPr>
            <p:cNvSpPr>
              <a:spLocks noChangeShapeType="1"/>
            </p:cNvSpPr>
            <p:nvPr/>
          </p:nvSpPr>
          <p:spPr bwMode="auto">
            <a:xfrm flipH="1" flipV="1">
              <a:off x="5561552" y="3365324"/>
              <a:ext cx="0" cy="6255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Text Box 8">
              <a:extLst>
                <a:ext uri="{FF2B5EF4-FFF2-40B4-BE49-F238E27FC236}">
                  <a16:creationId xmlns:a16="http://schemas.microsoft.com/office/drawing/2014/main" id="{3075DA15-3CD5-554A-9ACD-454A6500D1E3}"/>
                </a:ext>
              </a:extLst>
            </p:cNvPr>
            <p:cNvSpPr txBox="1">
              <a:spLocks noChangeArrowheads="1"/>
            </p:cNvSpPr>
            <p:nvPr/>
          </p:nvSpPr>
          <p:spPr bwMode="auto">
            <a:xfrm>
              <a:off x="5515640" y="3706614"/>
              <a:ext cx="2449901"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dirty="0">
                  <a:solidFill>
                    <a:schemeClr val="accent2">
                      <a:lumMod val="50000"/>
                    </a:schemeClr>
                  </a:solidFill>
                </a:rPr>
                <a:t>probability of the data</a:t>
              </a:r>
              <a:br>
                <a:rPr lang="en-US" altLang="en-US" dirty="0">
                  <a:solidFill>
                    <a:schemeClr val="accent2">
                      <a:lumMod val="50000"/>
                    </a:schemeClr>
                  </a:solidFill>
                </a:rPr>
              </a:br>
              <a:r>
                <a:rPr lang="en-US" altLang="en-US" dirty="0">
                  <a:solidFill>
                    <a:schemeClr val="accent2">
                      <a:lumMod val="50000"/>
                    </a:schemeClr>
                  </a:solidFill>
                </a:rPr>
                <a:t>(a normalizing constant)</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D1E0DD-02A9-9549-89A7-8F70A98983A0}"/>
                  </a:ext>
                </a:extLst>
              </p:cNvPr>
              <p:cNvSpPr txBox="1"/>
              <p:nvPr/>
            </p:nvSpPr>
            <p:spPr>
              <a:xfrm>
                <a:off x="748264" y="2423117"/>
                <a:ext cx="2064668" cy="646331"/>
              </a:xfrm>
              <a:prstGeom prst="rect">
                <a:avLst/>
              </a:prstGeom>
              <a:noFill/>
            </p:spPr>
            <p:txBody>
              <a:bodyPr wrap="none" rtlCol="0">
                <a:spAutoFit/>
              </a:bodyPr>
              <a:lstStyle/>
              <a:p>
                <a14:m>
                  <m:oMath xmlns:m="http://schemas.openxmlformats.org/officeDocument/2006/math">
                    <m:r>
                      <a:rPr lang="en-GB" altLang="en-US" i="1" smtClean="0">
                        <a:solidFill>
                          <a:schemeClr val="tx1"/>
                        </a:solidFill>
                        <a:latin typeface="Cambria Math" panose="02040503050406030204" pitchFamily="18" charset="0"/>
                        <a:ea typeface="Cambria Math" panose="02040503050406030204" pitchFamily="18" charset="0"/>
                      </a:rPr>
                      <m:t>𝜃</m:t>
                    </m:r>
                    <m:r>
                      <a:rPr lang="en-GB" altLang="en-US" b="0" i="0" smtClean="0">
                        <a:solidFill>
                          <a:schemeClr val="tx1"/>
                        </a:solidFill>
                        <a:latin typeface="Cambria Math" panose="02040503050406030204" pitchFamily="18" charset="0"/>
                        <a:ea typeface="Cambria Math" panose="02040503050406030204" pitchFamily="18" charset="0"/>
                      </a:rPr>
                      <m:t>: </m:t>
                    </m:r>
                  </m:oMath>
                </a14:m>
                <a:r>
                  <a:rPr lang="en-US" altLang="en-US" dirty="0">
                    <a:solidFill>
                      <a:schemeClr val="tx1"/>
                    </a:solidFill>
                  </a:rPr>
                  <a:t>parameter values</a:t>
                </a:r>
                <a:br>
                  <a:rPr lang="en-US" altLang="en-US" dirty="0">
                    <a:solidFill>
                      <a:schemeClr val="tx1"/>
                    </a:solidFill>
                  </a:rPr>
                </a:br>
                <a:r>
                  <a:rPr lang="en-US" altLang="en-US" dirty="0">
                    <a:solidFill>
                      <a:schemeClr val="tx1"/>
                    </a:solidFill>
                  </a:rPr>
                  <a:t>D: data</a:t>
                </a:r>
                <a:endParaRPr lang="en-US" dirty="0">
                  <a:solidFill>
                    <a:schemeClr val="tx1"/>
                  </a:solidFill>
                </a:endParaRPr>
              </a:p>
            </p:txBody>
          </p:sp>
        </mc:Choice>
        <mc:Fallback xmlns="">
          <p:sp>
            <p:nvSpPr>
              <p:cNvPr id="7" name="TextBox 6">
                <a:extLst>
                  <a:ext uri="{FF2B5EF4-FFF2-40B4-BE49-F238E27FC236}">
                    <a16:creationId xmlns:a16="http://schemas.microsoft.com/office/drawing/2014/main" id="{67D1E0DD-02A9-9549-89A7-8F70A98983A0}"/>
                  </a:ext>
                </a:extLst>
              </p:cNvPr>
              <p:cNvSpPr txBox="1">
                <a:spLocks noRot="1" noChangeAspect="1" noMove="1" noResize="1" noEditPoints="1" noAdjustHandles="1" noChangeArrowheads="1" noChangeShapeType="1" noTextEdit="1"/>
              </p:cNvSpPr>
              <p:nvPr/>
            </p:nvSpPr>
            <p:spPr>
              <a:xfrm>
                <a:off x="748264" y="2423117"/>
                <a:ext cx="2064668" cy="646331"/>
              </a:xfrm>
              <a:prstGeom prst="rect">
                <a:avLst/>
              </a:prstGeom>
              <a:blipFill>
                <a:blip r:embed="rId4"/>
                <a:stretch>
                  <a:fillRect l="-3067" t="-3846" r="-1840" b="-13462"/>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65731F4E-A3C3-8F40-AD7D-95596A26F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62001"/>
            <a:ext cx="7995920" cy="5203825"/>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30723" name="Text Box 3">
            <a:extLst>
              <a:ext uri="{FF2B5EF4-FFF2-40B4-BE49-F238E27FC236}">
                <a16:creationId xmlns:a16="http://schemas.microsoft.com/office/drawing/2014/main" id="{B7DE7871-981D-5A48-821C-657C05BCA4E0}"/>
              </a:ext>
            </a:extLst>
          </p:cNvPr>
          <p:cNvSpPr txBox="1">
            <a:spLocks noChangeArrowheads="1"/>
          </p:cNvSpPr>
          <p:nvPr/>
        </p:nvSpPr>
        <p:spPr bwMode="auto">
          <a:xfrm>
            <a:off x="5157788" y="12112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altLang="en-US" b="1"/>
          </a:p>
        </p:txBody>
      </p:sp>
      <p:sp>
        <p:nvSpPr>
          <p:cNvPr id="30724" name="Text Box 4">
            <a:extLst>
              <a:ext uri="{FF2B5EF4-FFF2-40B4-BE49-F238E27FC236}">
                <a16:creationId xmlns:a16="http://schemas.microsoft.com/office/drawing/2014/main" id="{822CD25D-6A41-EA44-82F7-5C6CB3A5C661}"/>
              </a:ext>
            </a:extLst>
          </p:cNvPr>
          <p:cNvSpPr txBox="1">
            <a:spLocks noChangeArrowheads="1"/>
          </p:cNvSpPr>
          <p:nvPr/>
        </p:nvSpPr>
        <p:spPr bwMode="auto">
          <a:xfrm>
            <a:off x="4414838" y="2406035"/>
            <a:ext cx="912429" cy="52322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dirty="0">
                <a:solidFill>
                  <a:srgbClr val="080808"/>
                </a:solidFill>
              </a:rPr>
              <a:t>Prior</a:t>
            </a:r>
          </a:p>
        </p:txBody>
      </p:sp>
      <p:sp>
        <p:nvSpPr>
          <p:cNvPr id="30726" name="Text Box 6">
            <a:extLst>
              <a:ext uri="{FF2B5EF4-FFF2-40B4-BE49-F238E27FC236}">
                <a16:creationId xmlns:a16="http://schemas.microsoft.com/office/drawing/2014/main" id="{85CF7D0C-031F-3241-A115-3A94A459E366}"/>
              </a:ext>
            </a:extLst>
          </p:cNvPr>
          <p:cNvSpPr txBox="1">
            <a:spLocks noChangeArrowheads="1"/>
          </p:cNvSpPr>
          <p:nvPr/>
        </p:nvSpPr>
        <p:spPr bwMode="auto">
          <a:xfrm>
            <a:off x="4414838" y="1160463"/>
            <a:ext cx="1539460" cy="52322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dirty="0">
                <a:solidFill>
                  <a:schemeClr val="accent6"/>
                </a:solidFill>
              </a:rPr>
              <a:t>Posterior</a:t>
            </a:r>
          </a:p>
        </p:txBody>
      </p:sp>
      <p:sp>
        <p:nvSpPr>
          <p:cNvPr id="30728" name="Text Box 8">
            <a:extLst>
              <a:ext uri="{FF2B5EF4-FFF2-40B4-BE49-F238E27FC236}">
                <a16:creationId xmlns:a16="http://schemas.microsoft.com/office/drawing/2014/main" id="{841251D4-005C-E54C-8949-33BEA4B97824}"/>
              </a:ext>
            </a:extLst>
          </p:cNvPr>
          <p:cNvSpPr txBox="1">
            <a:spLocks noChangeArrowheads="1"/>
          </p:cNvSpPr>
          <p:nvPr/>
        </p:nvSpPr>
        <p:spPr bwMode="auto">
          <a:xfrm>
            <a:off x="9477218" y="1414612"/>
            <a:ext cx="1715341" cy="52322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dirty="0">
                <a:solidFill>
                  <a:srgbClr val="C00000"/>
                </a:solidFill>
              </a:rPr>
              <a:t>Likelihood</a:t>
            </a:r>
          </a:p>
        </p:txBody>
      </p:sp>
      <p:sp>
        <p:nvSpPr>
          <p:cNvPr id="30729" name="Line 9">
            <a:extLst>
              <a:ext uri="{FF2B5EF4-FFF2-40B4-BE49-F238E27FC236}">
                <a16:creationId xmlns:a16="http://schemas.microsoft.com/office/drawing/2014/main" id="{1DE6FDA4-FAB1-2E4C-B041-E3FAFD1D3BFB}"/>
              </a:ext>
            </a:extLst>
          </p:cNvPr>
          <p:cNvSpPr>
            <a:spLocks noChangeShapeType="1"/>
          </p:cNvSpPr>
          <p:nvPr/>
        </p:nvSpPr>
        <p:spPr bwMode="auto">
          <a:xfrm flipH="1">
            <a:off x="8481538" y="1803083"/>
            <a:ext cx="995680" cy="1"/>
          </a:xfrm>
          <a:prstGeom prst="line">
            <a:avLst/>
          </a:prstGeom>
          <a:noFill/>
          <a:ln w="25400">
            <a:solidFill>
              <a:srgbClr val="C00000"/>
            </a:solidFill>
            <a:prstDash val="sysDot"/>
            <a:round/>
            <a:headEnd type="none"/>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9981C89-707E-1A49-A31D-68F98A5E2DC1}"/>
              </a:ext>
            </a:extLst>
          </p:cNvPr>
          <p:cNvSpPr>
            <a:spLocks noChangeShapeType="1"/>
          </p:cNvSpPr>
          <p:nvPr/>
        </p:nvSpPr>
        <p:spPr bwMode="auto">
          <a:xfrm>
            <a:off x="5868988" y="1577975"/>
            <a:ext cx="1598612" cy="0"/>
          </a:xfrm>
          <a:prstGeom prst="line">
            <a:avLst/>
          </a:prstGeom>
          <a:noFill/>
          <a:ln w="25400">
            <a:solidFill>
              <a:schemeClr val="accent6">
                <a:lumMod val="50000"/>
              </a:schemeClr>
            </a:solidFill>
            <a:prstDash val="sysDot"/>
            <a:round/>
            <a:headEnd type="none"/>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Line 9">
            <a:extLst>
              <a:ext uri="{FF2B5EF4-FFF2-40B4-BE49-F238E27FC236}">
                <a16:creationId xmlns:a16="http://schemas.microsoft.com/office/drawing/2014/main" id="{E817EB42-714C-174F-AB38-7DE951F776A9}"/>
              </a:ext>
            </a:extLst>
          </p:cNvPr>
          <p:cNvSpPr>
            <a:spLocks noChangeShapeType="1"/>
          </p:cNvSpPr>
          <p:nvPr/>
        </p:nvSpPr>
        <p:spPr bwMode="auto">
          <a:xfrm>
            <a:off x="5069682" y="2929255"/>
            <a:ext cx="1598612" cy="0"/>
          </a:xfrm>
          <a:prstGeom prst="line">
            <a:avLst/>
          </a:prstGeom>
          <a:noFill/>
          <a:ln w="25400">
            <a:solidFill>
              <a:schemeClr val="tx1"/>
            </a:solidFill>
            <a:prstDash val="sysDot"/>
            <a:round/>
            <a:headEnd type="none"/>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A08548-16CC-DB41-A85F-F9097DB9A6B0}"/>
              </a:ext>
            </a:extLst>
          </p:cNvPr>
          <p:cNvPicPr>
            <a:picLocks noChangeAspect="1"/>
          </p:cNvPicPr>
          <p:nvPr/>
        </p:nvPicPr>
        <p:blipFill>
          <a:blip r:embed="rId2"/>
          <a:stretch>
            <a:fillRect/>
          </a:stretch>
        </p:blipFill>
        <p:spPr>
          <a:xfrm>
            <a:off x="820057" y="292100"/>
            <a:ext cx="5892800" cy="6273800"/>
          </a:xfrm>
          <a:prstGeom prst="rect">
            <a:avLst/>
          </a:prstGeom>
        </p:spPr>
      </p:pic>
      <p:pic>
        <p:nvPicPr>
          <p:cNvPr id="3" name="Picture 2">
            <a:extLst>
              <a:ext uri="{FF2B5EF4-FFF2-40B4-BE49-F238E27FC236}">
                <a16:creationId xmlns:a16="http://schemas.microsoft.com/office/drawing/2014/main" id="{61352484-8317-6043-A730-9D5DB12DEC89}"/>
              </a:ext>
            </a:extLst>
          </p:cNvPr>
          <p:cNvPicPr>
            <a:picLocks noChangeAspect="1"/>
          </p:cNvPicPr>
          <p:nvPr/>
        </p:nvPicPr>
        <p:blipFill>
          <a:blip r:embed="rId3"/>
          <a:stretch>
            <a:fillRect/>
          </a:stretch>
        </p:blipFill>
        <p:spPr>
          <a:xfrm>
            <a:off x="10417630" y="3926033"/>
            <a:ext cx="1410698" cy="2094673"/>
          </a:xfrm>
          <a:prstGeom prst="rect">
            <a:avLst/>
          </a:prstGeom>
        </p:spPr>
      </p:pic>
    </p:spTree>
    <p:extLst>
      <p:ext uri="{BB962C8B-B14F-4D97-AF65-F5344CB8AC3E}">
        <p14:creationId xmlns:p14="http://schemas.microsoft.com/office/powerpoint/2010/main" val="90245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CEA11-9FC9-6D4B-A660-58F252142C82}"/>
              </a:ext>
            </a:extLst>
          </p:cNvPr>
          <p:cNvPicPr>
            <a:picLocks noChangeAspect="1"/>
          </p:cNvPicPr>
          <p:nvPr/>
        </p:nvPicPr>
        <p:blipFill>
          <a:blip r:embed="rId2"/>
          <a:stretch>
            <a:fillRect/>
          </a:stretch>
        </p:blipFill>
        <p:spPr>
          <a:xfrm>
            <a:off x="1830614" y="446314"/>
            <a:ext cx="4265386" cy="5941486"/>
          </a:xfrm>
          <a:prstGeom prst="rect">
            <a:avLst/>
          </a:prstGeom>
        </p:spPr>
      </p:pic>
      <p:pic>
        <p:nvPicPr>
          <p:cNvPr id="5" name="Picture 4">
            <a:extLst>
              <a:ext uri="{FF2B5EF4-FFF2-40B4-BE49-F238E27FC236}">
                <a16:creationId xmlns:a16="http://schemas.microsoft.com/office/drawing/2014/main" id="{2E86905C-EF65-4145-9D2D-3BD0B5EB5CDA}"/>
              </a:ext>
            </a:extLst>
          </p:cNvPr>
          <p:cNvPicPr>
            <a:picLocks noChangeAspect="1"/>
          </p:cNvPicPr>
          <p:nvPr/>
        </p:nvPicPr>
        <p:blipFill>
          <a:blip r:embed="rId3"/>
          <a:stretch>
            <a:fillRect/>
          </a:stretch>
        </p:blipFill>
        <p:spPr>
          <a:xfrm>
            <a:off x="171336" y="235402"/>
            <a:ext cx="1883354" cy="421824"/>
          </a:xfrm>
          <a:prstGeom prst="rect">
            <a:avLst/>
          </a:prstGeom>
        </p:spPr>
      </p:pic>
      <p:pic>
        <p:nvPicPr>
          <p:cNvPr id="2" name="Picture 1">
            <a:extLst>
              <a:ext uri="{FF2B5EF4-FFF2-40B4-BE49-F238E27FC236}">
                <a16:creationId xmlns:a16="http://schemas.microsoft.com/office/drawing/2014/main" id="{E2A4F873-AAA4-7D47-A75E-9F04CA88425A}"/>
              </a:ext>
            </a:extLst>
          </p:cNvPr>
          <p:cNvPicPr>
            <a:picLocks noChangeAspect="1"/>
          </p:cNvPicPr>
          <p:nvPr/>
        </p:nvPicPr>
        <p:blipFill>
          <a:blip r:embed="rId4"/>
          <a:stretch>
            <a:fillRect/>
          </a:stretch>
        </p:blipFill>
        <p:spPr>
          <a:xfrm>
            <a:off x="7099300" y="1117465"/>
            <a:ext cx="4134757" cy="819057"/>
          </a:xfrm>
          <a:prstGeom prst="rect">
            <a:avLst/>
          </a:prstGeom>
        </p:spPr>
      </p:pic>
      <p:pic>
        <p:nvPicPr>
          <p:cNvPr id="3" name="Picture 2">
            <a:extLst>
              <a:ext uri="{FF2B5EF4-FFF2-40B4-BE49-F238E27FC236}">
                <a16:creationId xmlns:a16="http://schemas.microsoft.com/office/drawing/2014/main" id="{764A1404-854C-504B-8843-1E5BF61D354F}"/>
              </a:ext>
            </a:extLst>
          </p:cNvPr>
          <p:cNvPicPr>
            <a:picLocks noChangeAspect="1"/>
          </p:cNvPicPr>
          <p:nvPr/>
        </p:nvPicPr>
        <p:blipFill>
          <a:blip r:embed="rId5"/>
          <a:stretch>
            <a:fillRect/>
          </a:stretch>
        </p:blipFill>
        <p:spPr>
          <a:xfrm>
            <a:off x="7099300" y="1936522"/>
            <a:ext cx="4265386" cy="951667"/>
          </a:xfrm>
          <a:prstGeom prst="rect">
            <a:avLst/>
          </a:prstGeom>
        </p:spPr>
      </p:pic>
      <p:cxnSp>
        <p:nvCxnSpPr>
          <p:cNvPr id="7" name="Straight Connector 6">
            <a:extLst>
              <a:ext uri="{FF2B5EF4-FFF2-40B4-BE49-F238E27FC236}">
                <a16:creationId xmlns:a16="http://schemas.microsoft.com/office/drawing/2014/main" id="{650C699A-5A69-F64D-81F0-315037A01233}"/>
              </a:ext>
            </a:extLst>
          </p:cNvPr>
          <p:cNvCxnSpPr/>
          <p:nvPr/>
        </p:nvCxnSpPr>
        <p:spPr>
          <a:xfrm>
            <a:off x="6019121" y="1481364"/>
            <a:ext cx="870857" cy="0"/>
          </a:xfrm>
          <a:prstGeom prst="line">
            <a:avLst/>
          </a:prstGeom>
          <a:ln w="38100">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5A7548-C21E-C745-A8F9-28A53000310F}"/>
              </a:ext>
            </a:extLst>
          </p:cNvPr>
          <p:cNvPicPr>
            <a:picLocks noChangeAspect="1"/>
          </p:cNvPicPr>
          <p:nvPr/>
        </p:nvPicPr>
        <p:blipFill>
          <a:blip r:embed="rId6"/>
          <a:stretch>
            <a:fillRect/>
          </a:stretch>
        </p:blipFill>
        <p:spPr>
          <a:xfrm>
            <a:off x="7099300" y="3563854"/>
            <a:ext cx="4467225" cy="872505"/>
          </a:xfrm>
          <a:prstGeom prst="rect">
            <a:avLst/>
          </a:prstGeom>
        </p:spPr>
      </p:pic>
      <p:pic>
        <p:nvPicPr>
          <p:cNvPr id="9" name="Picture 8">
            <a:extLst>
              <a:ext uri="{FF2B5EF4-FFF2-40B4-BE49-F238E27FC236}">
                <a16:creationId xmlns:a16="http://schemas.microsoft.com/office/drawing/2014/main" id="{587B64E9-395C-114A-94E9-4AA0A0E18A4D}"/>
              </a:ext>
            </a:extLst>
          </p:cNvPr>
          <p:cNvPicPr>
            <a:picLocks noChangeAspect="1"/>
          </p:cNvPicPr>
          <p:nvPr/>
        </p:nvPicPr>
        <p:blipFill>
          <a:blip r:embed="rId7"/>
          <a:stretch>
            <a:fillRect/>
          </a:stretch>
        </p:blipFill>
        <p:spPr>
          <a:xfrm>
            <a:off x="7099300" y="4439900"/>
            <a:ext cx="4683126" cy="549976"/>
          </a:xfrm>
          <a:prstGeom prst="rect">
            <a:avLst/>
          </a:prstGeom>
        </p:spPr>
      </p:pic>
      <p:cxnSp>
        <p:nvCxnSpPr>
          <p:cNvPr id="10" name="Straight Connector 9">
            <a:extLst>
              <a:ext uri="{FF2B5EF4-FFF2-40B4-BE49-F238E27FC236}">
                <a16:creationId xmlns:a16="http://schemas.microsoft.com/office/drawing/2014/main" id="{107CFFC8-88BA-2746-969A-AF0A359E534C}"/>
              </a:ext>
            </a:extLst>
          </p:cNvPr>
          <p:cNvCxnSpPr/>
          <p:nvPr/>
        </p:nvCxnSpPr>
        <p:spPr>
          <a:xfrm>
            <a:off x="6019121" y="4655005"/>
            <a:ext cx="870857" cy="0"/>
          </a:xfrm>
          <a:prstGeom prst="line">
            <a:avLst/>
          </a:prstGeom>
          <a:ln w="38100">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87E03BA-B5B8-5043-8A07-DDB90F18AAF8}"/>
              </a:ext>
            </a:extLst>
          </p:cNvPr>
          <p:cNvPicPr>
            <a:picLocks noChangeAspect="1"/>
          </p:cNvPicPr>
          <p:nvPr/>
        </p:nvPicPr>
        <p:blipFill>
          <a:blip r:embed="rId8"/>
          <a:stretch>
            <a:fillRect/>
          </a:stretch>
        </p:blipFill>
        <p:spPr>
          <a:xfrm>
            <a:off x="7099300" y="4989876"/>
            <a:ext cx="3844925" cy="1258466"/>
          </a:xfrm>
          <a:prstGeom prst="rect">
            <a:avLst/>
          </a:prstGeom>
        </p:spPr>
      </p:pic>
      <p:pic>
        <p:nvPicPr>
          <p:cNvPr id="12" name="Picture 11">
            <a:extLst>
              <a:ext uri="{FF2B5EF4-FFF2-40B4-BE49-F238E27FC236}">
                <a16:creationId xmlns:a16="http://schemas.microsoft.com/office/drawing/2014/main" id="{9A8B275C-27BE-5C41-9EB1-F86F7509A290}"/>
              </a:ext>
            </a:extLst>
          </p:cNvPr>
          <p:cNvPicPr>
            <a:picLocks noChangeAspect="1"/>
          </p:cNvPicPr>
          <p:nvPr/>
        </p:nvPicPr>
        <p:blipFill>
          <a:blip r:embed="rId9"/>
          <a:stretch>
            <a:fillRect/>
          </a:stretch>
        </p:blipFill>
        <p:spPr>
          <a:xfrm>
            <a:off x="6998380" y="6221054"/>
            <a:ext cx="4467225" cy="585471"/>
          </a:xfrm>
          <a:prstGeom prst="rect">
            <a:avLst/>
          </a:prstGeom>
        </p:spPr>
      </p:pic>
      <p:cxnSp>
        <p:nvCxnSpPr>
          <p:cNvPr id="13" name="Straight Connector 12">
            <a:extLst>
              <a:ext uri="{FF2B5EF4-FFF2-40B4-BE49-F238E27FC236}">
                <a16:creationId xmlns:a16="http://schemas.microsoft.com/office/drawing/2014/main" id="{28C40855-B369-4B44-B619-7BD81E4F8EBB}"/>
              </a:ext>
            </a:extLst>
          </p:cNvPr>
          <p:cNvCxnSpPr/>
          <p:nvPr/>
        </p:nvCxnSpPr>
        <p:spPr>
          <a:xfrm>
            <a:off x="6019120" y="5568764"/>
            <a:ext cx="870857" cy="0"/>
          </a:xfrm>
          <a:prstGeom prst="line">
            <a:avLst/>
          </a:prstGeom>
          <a:ln w="38100">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032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5F923A-EE6A-224F-8DDF-8CEA347869D2}"/>
              </a:ext>
            </a:extLst>
          </p:cNvPr>
          <p:cNvSpPr txBox="1"/>
          <p:nvPr/>
        </p:nvSpPr>
        <p:spPr>
          <a:xfrm>
            <a:off x="304800" y="206090"/>
            <a:ext cx="2532937" cy="369332"/>
          </a:xfrm>
          <a:prstGeom prst="rect">
            <a:avLst/>
          </a:prstGeom>
          <a:noFill/>
        </p:spPr>
        <p:txBody>
          <a:bodyPr wrap="none" rtlCol="0">
            <a:spAutoFit/>
          </a:bodyPr>
          <a:lstStyle/>
          <a:p>
            <a:r>
              <a:rPr lang="en-US" dirty="0"/>
              <a:t>Recent papers using Stan</a:t>
            </a:r>
          </a:p>
        </p:txBody>
      </p:sp>
      <p:pic>
        <p:nvPicPr>
          <p:cNvPr id="5" name="Picture 4">
            <a:extLst>
              <a:ext uri="{FF2B5EF4-FFF2-40B4-BE49-F238E27FC236}">
                <a16:creationId xmlns:a16="http://schemas.microsoft.com/office/drawing/2014/main" id="{3399DD53-D6F4-4048-B474-3AD25D97AD80}"/>
              </a:ext>
            </a:extLst>
          </p:cNvPr>
          <p:cNvPicPr>
            <a:picLocks noChangeAspect="1"/>
          </p:cNvPicPr>
          <p:nvPr/>
        </p:nvPicPr>
        <p:blipFill>
          <a:blip r:embed="rId2"/>
          <a:stretch>
            <a:fillRect/>
          </a:stretch>
        </p:blipFill>
        <p:spPr>
          <a:xfrm>
            <a:off x="435429" y="697041"/>
            <a:ext cx="5583070" cy="2014284"/>
          </a:xfrm>
          <a:prstGeom prst="rect">
            <a:avLst/>
          </a:prstGeom>
        </p:spPr>
      </p:pic>
      <p:pic>
        <p:nvPicPr>
          <p:cNvPr id="6" name="Picture 5">
            <a:extLst>
              <a:ext uri="{FF2B5EF4-FFF2-40B4-BE49-F238E27FC236}">
                <a16:creationId xmlns:a16="http://schemas.microsoft.com/office/drawing/2014/main" id="{A01C3E66-040B-9042-A40A-D7174253BC9F}"/>
              </a:ext>
            </a:extLst>
          </p:cNvPr>
          <p:cNvPicPr>
            <a:picLocks noChangeAspect="1"/>
          </p:cNvPicPr>
          <p:nvPr/>
        </p:nvPicPr>
        <p:blipFill>
          <a:blip r:embed="rId3"/>
          <a:stretch>
            <a:fillRect/>
          </a:stretch>
        </p:blipFill>
        <p:spPr>
          <a:xfrm>
            <a:off x="435429" y="2954564"/>
            <a:ext cx="6170798" cy="3206395"/>
          </a:xfrm>
          <a:prstGeom prst="rect">
            <a:avLst/>
          </a:prstGeom>
        </p:spPr>
      </p:pic>
      <p:pic>
        <p:nvPicPr>
          <p:cNvPr id="7" name="Picture 6">
            <a:extLst>
              <a:ext uri="{FF2B5EF4-FFF2-40B4-BE49-F238E27FC236}">
                <a16:creationId xmlns:a16="http://schemas.microsoft.com/office/drawing/2014/main" id="{3DECD414-4EF6-4145-96B1-4F27ED62993D}"/>
              </a:ext>
            </a:extLst>
          </p:cNvPr>
          <p:cNvPicPr>
            <a:picLocks noChangeAspect="1"/>
          </p:cNvPicPr>
          <p:nvPr/>
        </p:nvPicPr>
        <p:blipFill>
          <a:blip r:embed="rId4"/>
          <a:stretch>
            <a:fillRect/>
          </a:stretch>
        </p:blipFill>
        <p:spPr>
          <a:xfrm>
            <a:off x="6268357" y="1686947"/>
            <a:ext cx="4894425" cy="1387084"/>
          </a:xfrm>
          <a:prstGeom prst="rect">
            <a:avLst/>
          </a:prstGeom>
        </p:spPr>
      </p:pic>
      <p:pic>
        <p:nvPicPr>
          <p:cNvPr id="8" name="Picture 7">
            <a:extLst>
              <a:ext uri="{FF2B5EF4-FFF2-40B4-BE49-F238E27FC236}">
                <a16:creationId xmlns:a16="http://schemas.microsoft.com/office/drawing/2014/main" id="{7698F15A-1A18-F245-9B23-10DCEEE32C82}"/>
              </a:ext>
            </a:extLst>
          </p:cNvPr>
          <p:cNvPicPr>
            <a:picLocks noChangeAspect="1"/>
          </p:cNvPicPr>
          <p:nvPr/>
        </p:nvPicPr>
        <p:blipFill>
          <a:blip r:embed="rId5"/>
          <a:stretch>
            <a:fillRect/>
          </a:stretch>
        </p:blipFill>
        <p:spPr>
          <a:xfrm>
            <a:off x="5743769" y="6207348"/>
            <a:ext cx="5943600" cy="393700"/>
          </a:xfrm>
          <a:prstGeom prst="rect">
            <a:avLst/>
          </a:prstGeom>
        </p:spPr>
      </p:pic>
    </p:spTree>
    <p:extLst>
      <p:ext uri="{BB962C8B-B14F-4D97-AF65-F5344CB8AC3E}">
        <p14:creationId xmlns:p14="http://schemas.microsoft.com/office/powerpoint/2010/main" val="119308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5F923A-EE6A-224F-8DDF-8CEA347869D2}"/>
              </a:ext>
            </a:extLst>
          </p:cNvPr>
          <p:cNvSpPr txBox="1"/>
          <p:nvPr/>
        </p:nvSpPr>
        <p:spPr>
          <a:xfrm>
            <a:off x="304800" y="206090"/>
            <a:ext cx="2532937" cy="369332"/>
          </a:xfrm>
          <a:prstGeom prst="rect">
            <a:avLst/>
          </a:prstGeom>
          <a:noFill/>
        </p:spPr>
        <p:txBody>
          <a:bodyPr wrap="none" rtlCol="0">
            <a:spAutoFit/>
          </a:bodyPr>
          <a:lstStyle/>
          <a:p>
            <a:r>
              <a:rPr lang="en-US" dirty="0"/>
              <a:t>Recent papers using Stan</a:t>
            </a:r>
          </a:p>
        </p:txBody>
      </p:sp>
      <p:pic>
        <p:nvPicPr>
          <p:cNvPr id="2" name="Picture 1">
            <a:extLst>
              <a:ext uri="{FF2B5EF4-FFF2-40B4-BE49-F238E27FC236}">
                <a16:creationId xmlns:a16="http://schemas.microsoft.com/office/drawing/2014/main" id="{5C7EBAE2-C4AE-9746-9319-1B942BE34D7F}"/>
              </a:ext>
            </a:extLst>
          </p:cNvPr>
          <p:cNvPicPr>
            <a:picLocks noChangeAspect="1"/>
          </p:cNvPicPr>
          <p:nvPr/>
        </p:nvPicPr>
        <p:blipFill>
          <a:blip r:embed="rId2"/>
          <a:stretch>
            <a:fillRect/>
          </a:stretch>
        </p:blipFill>
        <p:spPr>
          <a:xfrm>
            <a:off x="6107659" y="152075"/>
            <a:ext cx="5986412" cy="2453821"/>
          </a:xfrm>
          <a:prstGeom prst="rect">
            <a:avLst/>
          </a:prstGeom>
        </p:spPr>
      </p:pic>
      <p:pic>
        <p:nvPicPr>
          <p:cNvPr id="3" name="Picture 2">
            <a:extLst>
              <a:ext uri="{FF2B5EF4-FFF2-40B4-BE49-F238E27FC236}">
                <a16:creationId xmlns:a16="http://schemas.microsoft.com/office/drawing/2014/main" id="{82CD4016-AE8A-1246-81E1-F8A329DCE3D4}"/>
              </a:ext>
            </a:extLst>
          </p:cNvPr>
          <p:cNvPicPr>
            <a:picLocks noChangeAspect="1"/>
          </p:cNvPicPr>
          <p:nvPr/>
        </p:nvPicPr>
        <p:blipFill>
          <a:blip r:embed="rId3"/>
          <a:stretch>
            <a:fillRect/>
          </a:stretch>
        </p:blipFill>
        <p:spPr>
          <a:xfrm>
            <a:off x="471715" y="575422"/>
            <a:ext cx="5635944" cy="2453821"/>
          </a:xfrm>
          <a:prstGeom prst="rect">
            <a:avLst/>
          </a:prstGeom>
        </p:spPr>
      </p:pic>
      <p:pic>
        <p:nvPicPr>
          <p:cNvPr id="9" name="Picture 8">
            <a:extLst>
              <a:ext uri="{FF2B5EF4-FFF2-40B4-BE49-F238E27FC236}">
                <a16:creationId xmlns:a16="http://schemas.microsoft.com/office/drawing/2014/main" id="{AADB2199-60B9-C64D-A2A2-C783F62B4624}"/>
              </a:ext>
            </a:extLst>
          </p:cNvPr>
          <p:cNvPicPr>
            <a:picLocks noChangeAspect="1"/>
          </p:cNvPicPr>
          <p:nvPr/>
        </p:nvPicPr>
        <p:blipFill>
          <a:blip r:embed="rId4"/>
          <a:stretch>
            <a:fillRect/>
          </a:stretch>
        </p:blipFill>
        <p:spPr>
          <a:xfrm>
            <a:off x="5824896" y="3029243"/>
            <a:ext cx="5635945" cy="3776246"/>
          </a:xfrm>
          <a:prstGeom prst="rect">
            <a:avLst/>
          </a:prstGeom>
        </p:spPr>
      </p:pic>
    </p:spTree>
    <p:extLst>
      <p:ext uri="{BB962C8B-B14F-4D97-AF65-F5344CB8AC3E}">
        <p14:creationId xmlns:p14="http://schemas.microsoft.com/office/powerpoint/2010/main" val="280809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3AC802-DC68-564D-9E78-FDB29DEC728D}"/>
              </a:ext>
            </a:extLst>
          </p:cNvPr>
          <p:cNvSpPr/>
          <p:nvPr/>
        </p:nvSpPr>
        <p:spPr>
          <a:xfrm>
            <a:off x="435429" y="2375126"/>
            <a:ext cx="3817071" cy="307777"/>
          </a:xfrm>
          <a:prstGeom prst="rect">
            <a:avLst/>
          </a:prstGeom>
        </p:spPr>
        <p:txBody>
          <a:bodyPr wrap="none">
            <a:spAutoFit/>
          </a:bodyPr>
          <a:lstStyle/>
          <a:p>
            <a:r>
              <a:rPr lang="en-GB" sz="1400" dirty="0">
                <a:solidFill>
                  <a:srgbClr val="1C4487"/>
                </a:solidFill>
                <a:latin typeface="Roboto" panose="02000000000000000000" pitchFamily="2" charset="0"/>
              </a:rPr>
              <a:t>https://</a:t>
            </a:r>
            <a:r>
              <a:rPr lang="en-GB" sz="1400" dirty="0" err="1">
                <a:solidFill>
                  <a:srgbClr val="1C4487"/>
                </a:solidFill>
                <a:latin typeface="Roboto" panose="02000000000000000000" pitchFamily="2" charset="0"/>
              </a:rPr>
              <a:t>doi.org</a:t>
            </a:r>
            <a:r>
              <a:rPr lang="en-GB" sz="1400" dirty="0">
                <a:solidFill>
                  <a:srgbClr val="1C4487"/>
                </a:solidFill>
                <a:latin typeface="Roboto" panose="02000000000000000000" pitchFamily="2" charset="0"/>
              </a:rPr>
              <a:t>/10.21203/rs.3.rs-1098214/v1 </a:t>
            </a:r>
            <a:endParaRPr lang="en-GB" sz="1400" dirty="0">
              <a:effectLst/>
            </a:endParaRPr>
          </a:p>
        </p:txBody>
      </p:sp>
      <p:pic>
        <p:nvPicPr>
          <p:cNvPr id="5" name="Picture 4">
            <a:extLst>
              <a:ext uri="{FF2B5EF4-FFF2-40B4-BE49-F238E27FC236}">
                <a16:creationId xmlns:a16="http://schemas.microsoft.com/office/drawing/2014/main" id="{AF7DEF8C-4045-8041-82DF-F815FCAAC5E3}"/>
              </a:ext>
            </a:extLst>
          </p:cNvPr>
          <p:cNvPicPr>
            <a:picLocks noChangeAspect="1"/>
          </p:cNvPicPr>
          <p:nvPr/>
        </p:nvPicPr>
        <p:blipFill>
          <a:blip r:embed="rId2"/>
          <a:stretch>
            <a:fillRect/>
          </a:stretch>
        </p:blipFill>
        <p:spPr>
          <a:xfrm>
            <a:off x="435429" y="362462"/>
            <a:ext cx="3973286" cy="2024026"/>
          </a:xfrm>
          <a:prstGeom prst="rect">
            <a:avLst/>
          </a:prstGeom>
        </p:spPr>
      </p:pic>
      <p:pic>
        <p:nvPicPr>
          <p:cNvPr id="6" name="Picture 5">
            <a:extLst>
              <a:ext uri="{FF2B5EF4-FFF2-40B4-BE49-F238E27FC236}">
                <a16:creationId xmlns:a16="http://schemas.microsoft.com/office/drawing/2014/main" id="{2C91628A-7066-974F-BEFB-5DBE7852F776}"/>
              </a:ext>
            </a:extLst>
          </p:cNvPr>
          <p:cNvPicPr>
            <a:picLocks noChangeAspect="1"/>
          </p:cNvPicPr>
          <p:nvPr/>
        </p:nvPicPr>
        <p:blipFill>
          <a:blip r:embed="rId3"/>
          <a:stretch>
            <a:fillRect/>
          </a:stretch>
        </p:blipFill>
        <p:spPr>
          <a:xfrm>
            <a:off x="6828064" y="4865075"/>
            <a:ext cx="5363936" cy="1992925"/>
          </a:xfrm>
          <a:prstGeom prst="rect">
            <a:avLst/>
          </a:prstGeom>
        </p:spPr>
      </p:pic>
      <p:pic>
        <p:nvPicPr>
          <p:cNvPr id="7" name="Picture 6">
            <a:extLst>
              <a:ext uri="{FF2B5EF4-FFF2-40B4-BE49-F238E27FC236}">
                <a16:creationId xmlns:a16="http://schemas.microsoft.com/office/drawing/2014/main" id="{7E5DBBB7-A480-3A45-A320-7D8704ECFE60}"/>
              </a:ext>
            </a:extLst>
          </p:cNvPr>
          <p:cNvPicPr>
            <a:picLocks noChangeAspect="1"/>
          </p:cNvPicPr>
          <p:nvPr/>
        </p:nvPicPr>
        <p:blipFill>
          <a:blip r:embed="rId4"/>
          <a:stretch>
            <a:fillRect/>
          </a:stretch>
        </p:blipFill>
        <p:spPr>
          <a:xfrm>
            <a:off x="6455228" y="1007520"/>
            <a:ext cx="6019800" cy="3485558"/>
          </a:xfrm>
          <a:prstGeom prst="rect">
            <a:avLst/>
          </a:prstGeom>
        </p:spPr>
      </p:pic>
      <p:pic>
        <p:nvPicPr>
          <p:cNvPr id="8" name="Picture 7">
            <a:extLst>
              <a:ext uri="{FF2B5EF4-FFF2-40B4-BE49-F238E27FC236}">
                <a16:creationId xmlns:a16="http://schemas.microsoft.com/office/drawing/2014/main" id="{279788BD-1DE8-8F43-B621-88F3829BE004}"/>
              </a:ext>
            </a:extLst>
          </p:cNvPr>
          <p:cNvPicPr>
            <a:picLocks noChangeAspect="1"/>
          </p:cNvPicPr>
          <p:nvPr/>
        </p:nvPicPr>
        <p:blipFill>
          <a:blip r:embed="rId5"/>
          <a:stretch>
            <a:fillRect/>
          </a:stretch>
        </p:blipFill>
        <p:spPr>
          <a:xfrm>
            <a:off x="435428" y="2750299"/>
            <a:ext cx="5736771" cy="3999824"/>
          </a:xfrm>
          <a:prstGeom prst="rect">
            <a:avLst/>
          </a:prstGeom>
        </p:spPr>
      </p:pic>
      <p:sp>
        <p:nvSpPr>
          <p:cNvPr id="9" name="TextBox 8">
            <a:extLst>
              <a:ext uri="{FF2B5EF4-FFF2-40B4-BE49-F238E27FC236}">
                <a16:creationId xmlns:a16="http://schemas.microsoft.com/office/drawing/2014/main" id="{8AF80278-0153-584F-99DE-041490BBCD6F}"/>
              </a:ext>
            </a:extLst>
          </p:cNvPr>
          <p:cNvSpPr txBox="1"/>
          <p:nvPr/>
        </p:nvSpPr>
        <p:spPr>
          <a:xfrm>
            <a:off x="337457" y="0"/>
            <a:ext cx="2532937" cy="369332"/>
          </a:xfrm>
          <a:prstGeom prst="rect">
            <a:avLst/>
          </a:prstGeom>
          <a:noFill/>
        </p:spPr>
        <p:txBody>
          <a:bodyPr wrap="none" rtlCol="0">
            <a:spAutoFit/>
          </a:bodyPr>
          <a:lstStyle/>
          <a:p>
            <a:r>
              <a:rPr lang="en-US" dirty="0"/>
              <a:t>Recent papers using Stan</a:t>
            </a:r>
          </a:p>
        </p:txBody>
      </p:sp>
    </p:spTree>
    <p:extLst>
      <p:ext uri="{BB962C8B-B14F-4D97-AF65-F5344CB8AC3E}">
        <p14:creationId xmlns:p14="http://schemas.microsoft.com/office/powerpoint/2010/main" val="1723708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91616c13-d32b-4b91-ac1b-79200bac5de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TotalTime>
  <Words>2010</Words>
  <Application>Microsoft Office PowerPoint</Application>
  <PresentationFormat>Widescreen</PresentationFormat>
  <Paragraphs>173</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Courier New</vt:lpstr>
      <vt:lpstr>Roboto</vt:lpstr>
      <vt:lpstr>Office Theme</vt:lpstr>
      <vt:lpstr>Rstan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vt:lpstr>
      <vt:lpstr>PowerPoint Presentation</vt:lpstr>
      <vt:lpstr>PowerPoint Presentation</vt:lpstr>
      <vt:lpstr>PowerPoint Presentation</vt:lpstr>
      <vt:lpstr>PowerPoint Presentation</vt:lpstr>
      <vt:lpstr>What to do about divergences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fitting and uncertainty module 17th-21st January, 2022</dc:title>
  <dc:creator>Ben Cooper</dc:creator>
  <cp:lastModifiedBy>Caroline Franco</cp:lastModifiedBy>
  <cp:revision>80</cp:revision>
  <dcterms:created xsi:type="dcterms:W3CDTF">2022-01-15T15:11:30Z</dcterms:created>
  <dcterms:modified xsi:type="dcterms:W3CDTF">2022-11-11T13:18:40Z</dcterms:modified>
</cp:coreProperties>
</file>